
<file path=[Content_Types].xml><?xml version="1.0" encoding="utf-8"?>
<Types xmlns="http://schemas.openxmlformats.org/package/2006/content-types">
  <Default Extension="png" ContentType="image/png"/>
  <Default Extension="svg" ContentType="image/svg+xml"/>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3" r:id="rId2"/>
  </p:sldMasterIdLst>
  <p:notesMasterIdLst>
    <p:notesMasterId r:id="rId46"/>
  </p:notesMasterIdLst>
  <p:sldIdLst>
    <p:sldId id="3469" r:id="rId3"/>
    <p:sldId id="3470" r:id="rId4"/>
    <p:sldId id="3471" r:id="rId5"/>
    <p:sldId id="3472" r:id="rId6"/>
    <p:sldId id="1333" r:id="rId7"/>
    <p:sldId id="1346" r:id="rId8"/>
    <p:sldId id="3498" r:id="rId9"/>
    <p:sldId id="911" r:id="rId10"/>
    <p:sldId id="3447" r:id="rId11"/>
    <p:sldId id="3448" r:id="rId12"/>
    <p:sldId id="3440" r:id="rId13"/>
    <p:sldId id="1253" r:id="rId14"/>
    <p:sldId id="1200" r:id="rId15"/>
    <p:sldId id="1293" r:id="rId16"/>
    <p:sldId id="3004" r:id="rId17"/>
    <p:sldId id="1171" r:id="rId18"/>
    <p:sldId id="3021" r:id="rId19"/>
    <p:sldId id="3475" r:id="rId20"/>
    <p:sldId id="3449" r:id="rId21"/>
    <p:sldId id="3451" r:id="rId22"/>
    <p:sldId id="939" r:id="rId23"/>
    <p:sldId id="3474" r:id="rId24"/>
    <p:sldId id="3457" r:id="rId25"/>
    <p:sldId id="955" r:id="rId26"/>
    <p:sldId id="3506" r:id="rId27"/>
    <p:sldId id="3508" r:id="rId28"/>
    <p:sldId id="273" r:id="rId29"/>
    <p:sldId id="846" r:id="rId30"/>
    <p:sldId id="3455" r:id="rId31"/>
    <p:sldId id="3467" r:id="rId32"/>
    <p:sldId id="3458" r:id="rId33"/>
    <p:sldId id="3022" r:id="rId34"/>
    <p:sldId id="3460" r:id="rId35"/>
    <p:sldId id="3509" r:id="rId36"/>
    <p:sldId id="1326" r:id="rId37"/>
    <p:sldId id="3462" r:id="rId38"/>
    <p:sldId id="262" r:id="rId39"/>
    <p:sldId id="2989" r:id="rId40"/>
    <p:sldId id="3461" r:id="rId41"/>
    <p:sldId id="3510" r:id="rId42"/>
    <p:sldId id="3505" r:id="rId43"/>
    <p:sldId id="3005" r:id="rId44"/>
    <p:sldId id="3473" r:id="rId4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968C"/>
    <a:srgbClr val="B1DDB4"/>
    <a:srgbClr val="4C4385"/>
    <a:srgbClr val="25514C"/>
    <a:srgbClr val="245227"/>
    <a:srgbClr val="8ECE93"/>
    <a:srgbClr val="2C6630"/>
    <a:srgbClr val="672C9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1892" autoAdjust="0"/>
  </p:normalViewPr>
  <p:slideViewPr>
    <p:cSldViewPr snapToGrid="0">
      <p:cViewPr varScale="1">
        <p:scale>
          <a:sx n="61" d="100"/>
          <a:sy n="61" d="100"/>
        </p:scale>
        <p:origin x="1098" y="84"/>
      </p:cViewPr>
      <p:guideLst/>
    </p:cSldViewPr>
  </p:slideViewPr>
  <p:notesTextViewPr>
    <p:cViewPr>
      <p:scale>
        <a:sx n="1" d="1"/>
        <a:sy n="1" d="1"/>
      </p:scale>
      <p:origin x="0" y="0"/>
    </p:cViewPr>
  </p:notesTextViewPr>
  <p:sorterViewPr>
    <p:cViewPr varScale="1">
      <p:scale>
        <a:sx n="100" d="100"/>
        <a:sy n="100" d="100"/>
      </p:scale>
      <p:origin x="0" y="-13003"/>
    </p:cViewPr>
  </p:sorterViewPr>
  <p:notesViewPr>
    <p:cSldViewPr snapToGrid="0">
      <p:cViewPr varScale="1">
        <p:scale>
          <a:sx n="65" d="100"/>
          <a:sy n="65" d="100"/>
        </p:scale>
        <p:origin x="3154" y="4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viewProps" Target="viewProps.xml"/><Relationship Id="rId8" Type="http://schemas.openxmlformats.org/officeDocument/2006/relationships/slide" Target="slides/slide6.xml"/></Relationships>
</file>

<file path=ppt/diagrams/_rels/data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 Id="rId4" Type="http://schemas.openxmlformats.org/officeDocument/2006/relationships/image" Target="../media/image29.png"/></Relationships>
</file>

<file path=ppt/diagrams/_rels/data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image" Target="../media/image26.jpeg"/><Relationship Id="rId4" Type="http://schemas.openxmlformats.org/officeDocument/2006/relationships/image" Target="../media/image29.png"/></Relationships>
</file>

<file path=ppt/diagrams/_rels/drawing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image" Target="../media/image30.jpe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4147C8C-0FA0-4F37-808F-C0D285314EEB}" type="doc">
      <dgm:prSet loTypeId="urn:microsoft.com/office/officeart/2005/8/layout/vList4" loCatId="list" qsTypeId="urn:microsoft.com/office/officeart/2005/8/quickstyle/simple1" qsCatId="simple" csTypeId="urn:microsoft.com/office/officeart/2005/8/colors/colorful1" csCatId="colorful" phldr="1"/>
      <dgm:spPr/>
      <dgm:t>
        <a:bodyPr/>
        <a:lstStyle/>
        <a:p>
          <a:endParaRPr lang="en-US"/>
        </a:p>
      </dgm:t>
    </dgm:pt>
    <dgm:pt modelId="{5AEF844B-02AD-4816-AF0F-69446B9571A3}">
      <dgm:prSet phldrT="[Text]" custT="1"/>
      <dgm:spPr>
        <a:solidFill>
          <a:srgbClr val="007299"/>
        </a:solidFill>
      </dgm:spPr>
      <dgm:t>
        <a:bodyPr/>
        <a:lstStyle/>
        <a:p>
          <a:r>
            <a:rPr lang="en-US" sz="3500" b="1" dirty="0"/>
            <a:t>Federal Government </a:t>
          </a:r>
          <a:r>
            <a:rPr lang="en-US" sz="2000" b="1" dirty="0"/>
            <a:t>(studentaid.gov) </a:t>
          </a:r>
        </a:p>
      </dgm:t>
    </dgm:pt>
    <dgm:pt modelId="{5DA4645D-D5C9-4D1A-8EF6-5DD50EB72045}" type="parTrans" cxnId="{72B505E4-4A54-4C0A-AFE2-692762CBCAAE}">
      <dgm:prSet/>
      <dgm:spPr/>
      <dgm:t>
        <a:bodyPr/>
        <a:lstStyle/>
        <a:p>
          <a:endParaRPr lang="en-US"/>
        </a:p>
      </dgm:t>
    </dgm:pt>
    <dgm:pt modelId="{99DF5D36-AAFD-4279-8CE6-59C20DD9D182}" type="sibTrans" cxnId="{72B505E4-4A54-4C0A-AFE2-692762CBCAAE}">
      <dgm:prSet/>
      <dgm:spPr/>
      <dgm:t>
        <a:bodyPr/>
        <a:lstStyle/>
        <a:p>
          <a:endParaRPr lang="en-US"/>
        </a:p>
      </dgm:t>
    </dgm:pt>
    <dgm:pt modelId="{1C48326B-7A65-41D8-B0CA-A662C5D61971}">
      <dgm:prSet phldrT="[Text]" custT="1"/>
      <dgm:spPr>
        <a:solidFill>
          <a:srgbClr val="92278F"/>
        </a:solidFill>
      </dgm:spPr>
      <dgm:t>
        <a:bodyPr/>
        <a:lstStyle/>
        <a:p>
          <a:r>
            <a:rPr lang="en-US" sz="3500" b="1" dirty="0"/>
            <a:t>State Government </a:t>
          </a:r>
          <a:r>
            <a:rPr lang="en-US" sz="2000" b="1" dirty="0"/>
            <a:t>(pheaa.org)</a:t>
          </a:r>
        </a:p>
      </dgm:t>
    </dgm:pt>
    <dgm:pt modelId="{6D05FD4F-2336-4852-B03D-AD9B1D186BB8}" type="parTrans" cxnId="{44C481B2-51D2-4A41-84AB-2E0FE9751F94}">
      <dgm:prSet/>
      <dgm:spPr/>
      <dgm:t>
        <a:bodyPr/>
        <a:lstStyle/>
        <a:p>
          <a:endParaRPr lang="en-US"/>
        </a:p>
      </dgm:t>
    </dgm:pt>
    <dgm:pt modelId="{DAA70B0A-0F7F-4178-AA3A-C6D71DBE6902}" type="sibTrans" cxnId="{44C481B2-51D2-4A41-84AB-2E0FE9751F94}">
      <dgm:prSet/>
      <dgm:spPr/>
      <dgm:t>
        <a:bodyPr/>
        <a:lstStyle/>
        <a:p>
          <a:endParaRPr lang="en-US"/>
        </a:p>
      </dgm:t>
    </dgm:pt>
    <dgm:pt modelId="{37F1650D-2E72-442B-911E-565B3C632592}">
      <dgm:prSet phldrT="[Text]"/>
      <dgm:spPr>
        <a:solidFill>
          <a:srgbClr val="41762C"/>
        </a:solidFill>
      </dgm:spPr>
      <dgm:t>
        <a:bodyPr/>
        <a:lstStyle/>
        <a:p>
          <a:r>
            <a:rPr lang="en-US" b="1" dirty="0"/>
            <a:t>School or College </a:t>
          </a:r>
        </a:p>
      </dgm:t>
    </dgm:pt>
    <dgm:pt modelId="{CF781256-6FAF-453F-B612-2BF153FC9237}" type="parTrans" cxnId="{C9538AB1-19B9-4241-9F77-CCB41713B54F}">
      <dgm:prSet/>
      <dgm:spPr/>
      <dgm:t>
        <a:bodyPr/>
        <a:lstStyle/>
        <a:p>
          <a:endParaRPr lang="en-US"/>
        </a:p>
      </dgm:t>
    </dgm:pt>
    <dgm:pt modelId="{EE86707D-E4EE-43A1-8986-CBC542CB927C}" type="sibTrans" cxnId="{C9538AB1-19B9-4241-9F77-CCB41713B54F}">
      <dgm:prSet/>
      <dgm:spPr/>
      <dgm:t>
        <a:bodyPr/>
        <a:lstStyle/>
        <a:p>
          <a:endParaRPr lang="en-US"/>
        </a:p>
      </dgm:t>
    </dgm:pt>
    <dgm:pt modelId="{82E248D5-0033-47E7-9618-EB156CE525EC}">
      <dgm:prSet phldrT="[Text]"/>
      <dgm:spPr>
        <a:solidFill>
          <a:srgbClr val="FF9900"/>
        </a:solidFill>
      </dgm:spPr>
      <dgm:t>
        <a:bodyPr/>
        <a:lstStyle/>
        <a:p>
          <a:r>
            <a:rPr lang="en-US" b="1" dirty="0"/>
            <a:t>Scholarships</a:t>
          </a:r>
        </a:p>
      </dgm:t>
    </dgm:pt>
    <dgm:pt modelId="{285BC1B5-F0AA-45D1-9E1A-AB7B2BB0D165}" type="parTrans" cxnId="{84AEF587-7902-4177-8876-D7DFA89445BB}">
      <dgm:prSet/>
      <dgm:spPr/>
      <dgm:t>
        <a:bodyPr/>
        <a:lstStyle/>
        <a:p>
          <a:endParaRPr lang="en-US"/>
        </a:p>
      </dgm:t>
    </dgm:pt>
    <dgm:pt modelId="{066D4D79-336F-4D1C-8B1F-83E62C707954}" type="sibTrans" cxnId="{84AEF587-7902-4177-8876-D7DFA89445BB}">
      <dgm:prSet/>
      <dgm:spPr/>
      <dgm:t>
        <a:bodyPr/>
        <a:lstStyle/>
        <a:p>
          <a:endParaRPr lang="en-US"/>
        </a:p>
      </dgm:t>
    </dgm:pt>
    <dgm:pt modelId="{C5915D3F-3836-4336-85CD-D0D39AC0D486}" type="pres">
      <dgm:prSet presAssocID="{B4147C8C-0FA0-4F37-808F-C0D285314EEB}" presName="linear" presStyleCnt="0">
        <dgm:presLayoutVars>
          <dgm:dir/>
          <dgm:resizeHandles val="exact"/>
        </dgm:presLayoutVars>
      </dgm:prSet>
      <dgm:spPr/>
      <dgm:t>
        <a:bodyPr/>
        <a:lstStyle/>
        <a:p>
          <a:endParaRPr lang="en-US"/>
        </a:p>
      </dgm:t>
    </dgm:pt>
    <dgm:pt modelId="{C5C82625-58F1-4537-96F4-BF3B4AD999C6}" type="pres">
      <dgm:prSet presAssocID="{5AEF844B-02AD-4816-AF0F-69446B9571A3}" presName="comp" presStyleCnt="0"/>
      <dgm:spPr/>
    </dgm:pt>
    <dgm:pt modelId="{4B7546B7-9065-40D2-8ACE-90D7D03E7BCA}" type="pres">
      <dgm:prSet presAssocID="{5AEF844B-02AD-4816-AF0F-69446B9571A3}" presName="box" presStyleLbl="node1" presStyleIdx="0" presStyleCnt="4"/>
      <dgm:spPr/>
      <dgm:t>
        <a:bodyPr/>
        <a:lstStyle/>
        <a:p>
          <a:endParaRPr lang="en-US"/>
        </a:p>
      </dgm:t>
    </dgm:pt>
    <dgm:pt modelId="{7948FC8F-02CF-4E3D-AD89-CF76B184FDCE}" type="pres">
      <dgm:prSet presAssocID="{5AEF844B-02AD-4816-AF0F-69446B9571A3}" presName="img" presStyleLbl="fgImgPlace1" presStyleIdx="0" presStyleCnt="4"/>
      <dgm:spPr>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dgm:spPr>
    </dgm:pt>
    <dgm:pt modelId="{AA1B5FBB-0C9A-44F2-88C1-3626235E1CD8}" type="pres">
      <dgm:prSet presAssocID="{5AEF844B-02AD-4816-AF0F-69446B9571A3}" presName="text" presStyleLbl="node1" presStyleIdx="0" presStyleCnt="4">
        <dgm:presLayoutVars>
          <dgm:bulletEnabled val="1"/>
        </dgm:presLayoutVars>
      </dgm:prSet>
      <dgm:spPr/>
      <dgm:t>
        <a:bodyPr/>
        <a:lstStyle/>
        <a:p>
          <a:endParaRPr lang="en-US"/>
        </a:p>
      </dgm:t>
    </dgm:pt>
    <dgm:pt modelId="{314D5929-F7D4-43B7-A249-3B7D2818F07B}" type="pres">
      <dgm:prSet presAssocID="{99DF5D36-AAFD-4279-8CE6-59C20DD9D182}" presName="spacer" presStyleCnt="0"/>
      <dgm:spPr/>
    </dgm:pt>
    <dgm:pt modelId="{E0976FE2-C033-42DC-ABFF-66FE9A4E3DF9}" type="pres">
      <dgm:prSet presAssocID="{1C48326B-7A65-41D8-B0CA-A662C5D61971}" presName="comp" presStyleCnt="0"/>
      <dgm:spPr/>
    </dgm:pt>
    <dgm:pt modelId="{4BC9F129-0BB2-4AB5-888F-76A4DB0E6632}" type="pres">
      <dgm:prSet presAssocID="{1C48326B-7A65-41D8-B0CA-A662C5D61971}" presName="box" presStyleLbl="node1" presStyleIdx="1" presStyleCnt="4"/>
      <dgm:spPr/>
      <dgm:t>
        <a:bodyPr/>
        <a:lstStyle/>
        <a:p>
          <a:endParaRPr lang="en-US"/>
        </a:p>
      </dgm:t>
    </dgm:pt>
    <dgm:pt modelId="{7B27083F-11EA-42A9-8568-F551F3D5AC9D}" type="pres">
      <dgm:prSet presAssocID="{1C48326B-7A65-41D8-B0CA-A662C5D61971}" presName="img" presStyleLbl="fgImgPlace1" presStyleIdx="1" presStyleCnt="4"/>
      <dgm:spPr>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dgm:spPr>
    </dgm:pt>
    <dgm:pt modelId="{DB631A3C-91E6-41F4-B14F-12FF6877A6A9}" type="pres">
      <dgm:prSet presAssocID="{1C48326B-7A65-41D8-B0CA-A662C5D61971}" presName="text" presStyleLbl="node1" presStyleIdx="1" presStyleCnt="4">
        <dgm:presLayoutVars>
          <dgm:bulletEnabled val="1"/>
        </dgm:presLayoutVars>
      </dgm:prSet>
      <dgm:spPr/>
      <dgm:t>
        <a:bodyPr/>
        <a:lstStyle/>
        <a:p>
          <a:endParaRPr lang="en-US"/>
        </a:p>
      </dgm:t>
    </dgm:pt>
    <dgm:pt modelId="{41E2C6FB-8480-41CE-8955-D4BC3AAE8F44}" type="pres">
      <dgm:prSet presAssocID="{DAA70B0A-0F7F-4178-AA3A-C6D71DBE6902}" presName="spacer" presStyleCnt="0"/>
      <dgm:spPr/>
    </dgm:pt>
    <dgm:pt modelId="{B2D691F3-D5C2-4443-B499-DD4DA0494963}" type="pres">
      <dgm:prSet presAssocID="{37F1650D-2E72-442B-911E-565B3C632592}" presName="comp" presStyleCnt="0"/>
      <dgm:spPr/>
    </dgm:pt>
    <dgm:pt modelId="{2519A10B-5E81-47B4-A7B7-99AD5A26E253}" type="pres">
      <dgm:prSet presAssocID="{37F1650D-2E72-442B-911E-565B3C632592}" presName="box" presStyleLbl="node1" presStyleIdx="2" presStyleCnt="4"/>
      <dgm:spPr/>
      <dgm:t>
        <a:bodyPr/>
        <a:lstStyle/>
        <a:p>
          <a:endParaRPr lang="en-US"/>
        </a:p>
      </dgm:t>
    </dgm:pt>
    <dgm:pt modelId="{C2598690-394C-4962-845D-C9927F26CBED}" type="pres">
      <dgm:prSet presAssocID="{37F1650D-2E72-442B-911E-565B3C632592}" presName="img" presStyleLbl="fgImgPlace1" presStyleIdx="2" presStyleCnt="4"/>
      <dgm:spPr>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dgm:spPr>
    </dgm:pt>
    <dgm:pt modelId="{421B2CCB-86DD-420E-B06B-0365FF457383}" type="pres">
      <dgm:prSet presAssocID="{37F1650D-2E72-442B-911E-565B3C632592}" presName="text" presStyleLbl="node1" presStyleIdx="2" presStyleCnt="4">
        <dgm:presLayoutVars>
          <dgm:bulletEnabled val="1"/>
        </dgm:presLayoutVars>
      </dgm:prSet>
      <dgm:spPr/>
      <dgm:t>
        <a:bodyPr/>
        <a:lstStyle/>
        <a:p>
          <a:endParaRPr lang="en-US"/>
        </a:p>
      </dgm:t>
    </dgm:pt>
    <dgm:pt modelId="{D241DB2A-57D4-4EDC-A919-19A5CA230817}" type="pres">
      <dgm:prSet presAssocID="{EE86707D-E4EE-43A1-8986-CBC542CB927C}" presName="spacer" presStyleCnt="0"/>
      <dgm:spPr/>
    </dgm:pt>
    <dgm:pt modelId="{A55F2E31-4DCC-4242-8B2E-1D60E17D6DF6}" type="pres">
      <dgm:prSet presAssocID="{82E248D5-0033-47E7-9618-EB156CE525EC}" presName="comp" presStyleCnt="0"/>
      <dgm:spPr/>
    </dgm:pt>
    <dgm:pt modelId="{5BFA05D5-870B-4B4B-A007-B74C5400BD5A}" type="pres">
      <dgm:prSet presAssocID="{82E248D5-0033-47E7-9618-EB156CE525EC}" presName="box" presStyleLbl="node1" presStyleIdx="3" presStyleCnt="4"/>
      <dgm:spPr/>
      <dgm:t>
        <a:bodyPr/>
        <a:lstStyle/>
        <a:p>
          <a:endParaRPr lang="en-US"/>
        </a:p>
      </dgm:t>
    </dgm:pt>
    <dgm:pt modelId="{19442893-43B3-4FD8-A565-C68AD39C2630}" type="pres">
      <dgm:prSet presAssocID="{82E248D5-0033-47E7-9618-EB156CE525EC}" presName="img" presStyleLbl="fgImgPlace1" presStyleIdx="3" presStyleCnt="4"/>
      <dgm:spPr>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dgm:spPr>
    </dgm:pt>
    <dgm:pt modelId="{308BD781-7EC0-44B2-968C-240CDB63D99D}" type="pres">
      <dgm:prSet presAssocID="{82E248D5-0033-47E7-9618-EB156CE525EC}" presName="text" presStyleLbl="node1" presStyleIdx="3" presStyleCnt="4">
        <dgm:presLayoutVars>
          <dgm:bulletEnabled val="1"/>
        </dgm:presLayoutVars>
      </dgm:prSet>
      <dgm:spPr/>
      <dgm:t>
        <a:bodyPr/>
        <a:lstStyle/>
        <a:p>
          <a:endParaRPr lang="en-US"/>
        </a:p>
      </dgm:t>
    </dgm:pt>
  </dgm:ptLst>
  <dgm:cxnLst>
    <dgm:cxn modelId="{C9538AB1-19B9-4241-9F77-CCB41713B54F}" srcId="{B4147C8C-0FA0-4F37-808F-C0D285314EEB}" destId="{37F1650D-2E72-442B-911E-565B3C632592}" srcOrd="2" destOrd="0" parTransId="{CF781256-6FAF-453F-B612-2BF153FC9237}" sibTransId="{EE86707D-E4EE-43A1-8986-CBC542CB927C}"/>
    <dgm:cxn modelId="{50D66826-0E06-40AA-8F43-29A8CBA0D350}" type="presOf" srcId="{5AEF844B-02AD-4816-AF0F-69446B9571A3}" destId="{AA1B5FBB-0C9A-44F2-88C1-3626235E1CD8}" srcOrd="1" destOrd="0" presId="urn:microsoft.com/office/officeart/2005/8/layout/vList4"/>
    <dgm:cxn modelId="{18A59CC5-A94A-4FAA-A505-E9EC7BADD0FF}" type="presOf" srcId="{37F1650D-2E72-442B-911E-565B3C632592}" destId="{2519A10B-5E81-47B4-A7B7-99AD5A26E253}" srcOrd="0" destOrd="0" presId="urn:microsoft.com/office/officeart/2005/8/layout/vList4"/>
    <dgm:cxn modelId="{BD20CAF9-B996-44B4-A494-922171ACD895}" type="presOf" srcId="{B4147C8C-0FA0-4F37-808F-C0D285314EEB}" destId="{C5915D3F-3836-4336-85CD-D0D39AC0D486}" srcOrd="0" destOrd="0" presId="urn:microsoft.com/office/officeart/2005/8/layout/vList4"/>
    <dgm:cxn modelId="{6170BB6F-05D1-4C09-9972-652E672AB657}" type="presOf" srcId="{1C48326B-7A65-41D8-B0CA-A662C5D61971}" destId="{DB631A3C-91E6-41F4-B14F-12FF6877A6A9}" srcOrd="1" destOrd="0" presId="urn:microsoft.com/office/officeart/2005/8/layout/vList4"/>
    <dgm:cxn modelId="{84AEF587-7902-4177-8876-D7DFA89445BB}" srcId="{B4147C8C-0FA0-4F37-808F-C0D285314EEB}" destId="{82E248D5-0033-47E7-9618-EB156CE525EC}" srcOrd="3" destOrd="0" parTransId="{285BC1B5-F0AA-45D1-9E1A-AB7B2BB0D165}" sibTransId="{066D4D79-336F-4D1C-8B1F-83E62C707954}"/>
    <dgm:cxn modelId="{AB60FD06-E3FF-48F7-9322-357ACDC99EB8}" type="presOf" srcId="{37F1650D-2E72-442B-911E-565B3C632592}" destId="{421B2CCB-86DD-420E-B06B-0365FF457383}" srcOrd="1" destOrd="0" presId="urn:microsoft.com/office/officeart/2005/8/layout/vList4"/>
    <dgm:cxn modelId="{813406FF-0A17-47D7-A255-EDB76B8A40D3}" type="presOf" srcId="{5AEF844B-02AD-4816-AF0F-69446B9571A3}" destId="{4B7546B7-9065-40D2-8ACE-90D7D03E7BCA}" srcOrd="0" destOrd="0" presId="urn:microsoft.com/office/officeart/2005/8/layout/vList4"/>
    <dgm:cxn modelId="{70ABBD93-17A3-433F-B194-8FCE418E4F7D}" type="presOf" srcId="{1C48326B-7A65-41D8-B0CA-A662C5D61971}" destId="{4BC9F129-0BB2-4AB5-888F-76A4DB0E6632}" srcOrd="0" destOrd="0" presId="urn:microsoft.com/office/officeart/2005/8/layout/vList4"/>
    <dgm:cxn modelId="{72B505E4-4A54-4C0A-AFE2-692762CBCAAE}" srcId="{B4147C8C-0FA0-4F37-808F-C0D285314EEB}" destId="{5AEF844B-02AD-4816-AF0F-69446B9571A3}" srcOrd="0" destOrd="0" parTransId="{5DA4645D-D5C9-4D1A-8EF6-5DD50EB72045}" sibTransId="{99DF5D36-AAFD-4279-8CE6-59C20DD9D182}"/>
    <dgm:cxn modelId="{44C481B2-51D2-4A41-84AB-2E0FE9751F94}" srcId="{B4147C8C-0FA0-4F37-808F-C0D285314EEB}" destId="{1C48326B-7A65-41D8-B0CA-A662C5D61971}" srcOrd="1" destOrd="0" parTransId="{6D05FD4F-2336-4852-B03D-AD9B1D186BB8}" sibTransId="{DAA70B0A-0F7F-4178-AA3A-C6D71DBE6902}"/>
    <dgm:cxn modelId="{EA8E4207-5ECF-4799-ABD4-0BF65010A99E}" type="presOf" srcId="{82E248D5-0033-47E7-9618-EB156CE525EC}" destId="{5BFA05D5-870B-4B4B-A007-B74C5400BD5A}" srcOrd="0" destOrd="0" presId="urn:microsoft.com/office/officeart/2005/8/layout/vList4"/>
    <dgm:cxn modelId="{31E6513E-D46E-4131-80EC-D54011B0EF45}" type="presOf" srcId="{82E248D5-0033-47E7-9618-EB156CE525EC}" destId="{308BD781-7EC0-44B2-968C-240CDB63D99D}" srcOrd="1" destOrd="0" presId="urn:microsoft.com/office/officeart/2005/8/layout/vList4"/>
    <dgm:cxn modelId="{4866A745-3FE2-4C4E-A984-B18F0DD43DC0}" type="presParOf" srcId="{C5915D3F-3836-4336-85CD-D0D39AC0D486}" destId="{C5C82625-58F1-4537-96F4-BF3B4AD999C6}" srcOrd="0" destOrd="0" presId="urn:microsoft.com/office/officeart/2005/8/layout/vList4"/>
    <dgm:cxn modelId="{13777ED9-AE73-435F-BCBD-49485BCEB2E6}" type="presParOf" srcId="{C5C82625-58F1-4537-96F4-BF3B4AD999C6}" destId="{4B7546B7-9065-40D2-8ACE-90D7D03E7BCA}" srcOrd="0" destOrd="0" presId="urn:microsoft.com/office/officeart/2005/8/layout/vList4"/>
    <dgm:cxn modelId="{CDCC3D44-E107-4E48-9D32-F3ED7FD0673E}" type="presParOf" srcId="{C5C82625-58F1-4537-96F4-BF3B4AD999C6}" destId="{7948FC8F-02CF-4E3D-AD89-CF76B184FDCE}" srcOrd="1" destOrd="0" presId="urn:microsoft.com/office/officeart/2005/8/layout/vList4"/>
    <dgm:cxn modelId="{E6C7ABB7-8208-4F98-BE13-A325F2362EA2}" type="presParOf" srcId="{C5C82625-58F1-4537-96F4-BF3B4AD999C6}" destId="{AA1B5FBB-0C9A-44F2-88C1-3626235E1CD8}" srcOrd="2" destOrd="0" presId="urn:microsoft.com/office/officeart/2005/8/layout/vList4"/>
    <dgm:cxn modelId="{E9C3C7EC-F329-4A0B-B05B-FD6A083C4FE7}" type="presParOf" srcId="{C5915D3F-3836-4336-85CD-D0D39AC0D486}" destId="{314D5929-F7D4-43B7-A249-3B7D2818F07B}" srcOrd="1" destOrd="0" presId="urn:microsoft.com/office/officeart/2005/8/layout/vList4"/>
    <dgm:cxn modelId="{9158FD59-C101-46B8-8D14-D315838EE459}" type="presParOf" srcId="{C5915D3F-3836-4336-85CD-D0D39AC0D486}" destId="{E0976FE2-C033-42DC-ABFF-66FE9A4E3DF9}" srcOrd="2" destOrd="0" presId="urn:microsoft.com/office/officeart/2005/8/layout/vList4"/>
    <dgm:cxn modelId="{1485D988-AC7C-420A-9C50-772DA9519D63}" type="presParOf" srcId="{E0976FE2-C033-42DC-ABFF-66FE9A4E3DF9}" destId="{4BC9F129-0BB2-4AB5-888F-76A4DB0E6632}" srcOrd="0" destOrd="0" presId="urn:microsoft.com/office/officeart/2005/8/layout/vList4"/>
    <dgm:cxn modelId="{3016DAE8-7400-4DA4-B961-60FF44AC8A63}" type="presParOf" srcId="{E0976FE2-C033-42DC-ABFF-66FE9A4E3DF9}" destId="{7B27083F-11EA-42A9-8568-F551F3D5AC9D}" srcOrd="1" destOrd="0" presId="urn:microsoft.com/office/officeart/2005/8/layout/vList4"/>
    <dgm:cxn modelId="{41E8FA1C-22FD-42C0-998F-4D3DE8B85EA7}" type="presParOf" srcId="{E0976FE2-C033-42DC-ABFF-66FE9A4E3DF9}" destId="{DB631A3C-91E6-41F4-B14F-12FF6877A6A9}" srcOrd="2" destOrd="0" presId="urn:microsoft.com/office/officeart/2005/8/layout/vList4"/>
    <dgm:cxn modelId="{7FBEB89C-E51E-4EDF-8017-3617E2EAB02F}" type="presParOf" srcId="{C5915D3F-3836-4336-85CD-D0D39AC0D486}" destId="{41E2C6FB-8480-41CE-8955-D4BC3AAE8F44}" srcOrd="3" destOrd="0" presId="urn:microsoft.com/office/officeart/2005/8/layout/vList4"/>
    <dgm:cxn modelId="{97C8976F-0572-444C-BBBA-F77C6C626F2D}" type="presParOf" srcId="{C5915D3F-3836-4336-85CD-D0D39AC0D486}" destId="{B2D691F3-D5C2-4443-B499-DD4DA0494963}" srcOrd="4" destOrd="0" presId="urn:microsoft.com/office/officeart/2005/8/layout/vList4"/>
    <dgm:cxn modelId="{A8008470-CB6E-4607-9C7F-1E8A92D377E1}" type="presParOf" srcId="{B2D691F3-D5C2-4443-B499-DD4DA0494963}" destId="{2519A10B-5E81-47B4-A7B7-99AD5A26E253}" srcOrd="0" destOrd="0" presId="urn:microsoft.com/office/officeart/2005/8/layout/vList4"/>
    <dgm:cxn modelId="{6C3D5F23-D2FC-4E1F-8ECE-C7EB24FFD550}" type="presParOf" srcId="{B2D691F3-D5C2-4443-B499-DD4DA0494963}" destId="{C2598690-394C-4962-845D-C9927F26CBED}" srcOrd="1" destOrd="0" presId="urn:microsoft.com/office/officeart/2005/8/layout/vList4"/>
    <dgm:cxn modelId="{53E6E7F3-209F-4D26-A297-7B576F5FD21E}" type="presParOf" srcId="{B2D691F3-D5C2-4443-B499-DD4DA0494963}" destId="{421B2CCB-86DD-420E-B06B-0365FF457383}" srcOrd="2" destOrd="0" presId="urn:microsoft.com/office/officeart/2005/8/layout/vList4"/>
    <dgm:cxn modelId="{8C8D7BED-FD14-43CB-893A-76DE65F933FC}" type="presParOf" srcId="{C5915D3F-3836-4336-85CD-D0D39AC0D486}" destId="{D241DB2A-57D4-4EDC-A919-19A5CA230817}" srcOrd="5" destOrd="0" presId="urn:microsoft.com/office/officeart/2005/8/layout/vList4"/>
    <dgm:cxn modelId="{C08426D3-EFD2-402A-805F-D4E900E3D995}" type="presParOf" srcId="{C5915D3F-3836-4336-85CD-D0D39AC0D486}" destId="{A55F2E31-4DCC-4242-8B2E-1D60E17D6DF6}" srcOrd="6" destOrd="0" presId="urn:microsoft.com/office/officeart/2005/8/layout/vList4"/>
    <dgm:cxn modelId="{BA5EF749-4ED7-4571-9E3E-2FA4F8E290CD}" type="presParOf" srcId="{A55F2E31-4DCC-4242-8B2E-1D60E17D6DF6}" destId="{5BFA05D5-870B-4B4B-A007-B74C5400BD5A}" srcOrd="0" destOrd="0" presId="urn:microsoft.com/office/officeart/2005/8/layout/vList4"/>
    <dgm:cxn modelId="{775F0B38-E60D-45A1-BFBB-EA7A1E491E4F}" type="presParOf" srcId="{A55F2E31-4DCC-4242-8B2E-1D60E17D6DF6}" destId="{19442893-43B3-4FD8-A565-C68AD39C2630}" srcOrd="1" destOrd="0" presId="urn:microsoft.com/office/officeart/2005/8/layout/vList4"/>
    <dgm:cxn modelId="{2F99BAAD-2137-4F7E-AC48-9EBFC67DA556}" type="presParOf" srcId="{A55F2E31-4DCC-4242-8B2E-1D60E17D6DF6}" destId="{308BD781-7EC0-44B2-968C-240CDB63D99D}"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3E1A049-67FD-4F58-BD44-8A560E9A70C6}" type="doc">
      <dgm:prSet loTypeId="urn:microsoft.com/office/officeart/2008/layout/BendingPictureCaptionList" loCatId="picture" qsTypeId="urn:microsoft.com/office/officeart/2005/8/quickstyle/simple1" qsCatId="simple" csTypeId="urn:microsoft.com/office/officeart/2005/8/colors/accent1_2" csCatId="accent1" phldr="1"/>
      <dgm:spPr/>
      <dgm:t>
        <a:bodyPr/>
        <a:lstStyle/>
        <a:p>
          <a:endParaRPr lang="en-US"/>
        </a:p>
      </dgm:t>
    </dgm:pt>
    <dgm:pt modelId="{D1AE6135-F345-44D7-840D-73A84DFCEB25}">
      <dgm:prSet custT="1"/>
      <dgm:spPr>
        <a:solidFill>
          <a:srgbClr val="92278F"/>
        </a:solidFill>
      </dgm:spPr>
      <dgm:t>
        <a:bodyPr/>
        <a:lstStyle/>
        <a:p>
          <a:pPr algn="ctr"/>
          <a:r>
            <a:rPr lang="en-US" sz="2400" dirty="0"/>
            <a:t>Postsecondary Scholarships</a:t>
          </a:r>
        </a:p>
      </dgm:t>
    </dgm:pt>
    <dgm:pt modelId="{2D6C52FA-B780-42A1-8815-05F869F5970E}" type="parTrans" cxnId="{CD1D8BE1-E81B-4405-B83F-6767E93F3AE9}">
      <dgm:prSet/>
      <dgm:spPr/>
      <dgm:t>
        <a:bodyPr/>
        <a:lstStyle/>
        <a:p>
          <a:endParaRPr lang="en-US"/>
        </a:p>
      </dgm:t>
    </dgm:pt>
    <dgm:pt modelId="{0B3EB835-516C-4CC6-902F-CEFD0F68B0F1}" type="sibTrans" cxnId="{CD1D8BE1-E81B-4405-B83F-6767E93F3AE9}">
      <dgm:prSet/>
      <dgm:spPr/>
      <dgm:t>
        <a:bodyPr/>
        <a:lstStyle/>
        <a:p>
          <a:endParaRPr lang="en-US"/>
        </a:p>
      </dgm:t>
    </dgm:pt>
    <dgm:pt modelId="{ECC25C9F-F3CE-4F57-9751-9D6763C4981F}">
      <dgm:prSet custT="1"/>
      <dgm:spPr>
        <a:solidFill>
          <a:srgbClr val="92278F"/>
        </a:solidFill>
      </dgm:spPr>
      <dgm:t>
        <a:bodyPr/>
        <a:lstStyle/>
        <a:p>
          <a:pPr algn="ctr"/>
          <a:r>
            <a:rPr lang="en-US" sz="2400" dirty="0"/>
            <a:t>Local and Regional Scholarships</a:t>
          </a:r>
        </a:p>
      </dgm:t>
    </dgm:pt>
    <dgm:pt modelId="{4DD89DCE-1523-4331-91D9-823835EB341D}" type="parTrans" cxnId="{B3298585-A61D-4F1F-A8B3-C63DE0B05DBA}">
      <dgm:prSet/>
      <dgm:spPr/>
      <dgm:t>
        <a:bodyPr/>
        <a:lstStyle/>
        <a:p>
          <a:endParaRPr lang="en-US"/>
        </a:p>
      </dgm:t>
    </dgm:pt>
    <dgm:pt modelId="{C062A082-D72C-45B5-8D49-B57A91F9384B}" type="sibTrans" cxnId="{B3298585-A61D-4F1F-A8B3-C63DE0B05DBA}">
      <dgm:prSet/>
      <dgm:spPr/>
      <dgm:t>
        <a:bodyPr/>
        <a:lstStyle/>
        <a:p>
          <a:endParaRPr lang="en-US"/>
        </a:p>
      </dgm:t>
    </dgm:pt>
    <dgm:pt modelId="{32FCF7C2-D66C-49CA-AA94-8B47BE2BF224}">
      <dgm:prSet custT="1"/>
      <dgm:spPr>
        <a:solidFill>
          <a:srgbClr val="92278F"/>
        </a:solidFill>
      </dgm:spPr>
      <dgm:t>
        <a:bodyPr/>
        <a:lstStyle/>
        <a:p>
          <a:pPr algn="ctr"/>
          <a:r>
            <a:rPr lang="en-US" sz="2800" dirty="0"/>
            <a:t>National Scholarships</a:t>
          </a:r>
        </a:p>
      </dgm:t>
    </dgm:pt>
    <dgm:pt modelId="{967F269D-E3EC-4A70-A6FC-C38B7D308A3B}" type="parTrans" cxnId="{EA9E01F7-4827-409C-B550-93C0478F0BA2}">
      <dgm:prSet/>
      <dgm:spPr/>
      <dgm:t>
        <a:bodyPr/>
        <a:lstStyle/>
        <a:p>
          <a:endParaRPr lang="en-US"/>
        </a:p>
      </dgm:t>
    </dgm:pt>
    <dgm:pt modelId="{EA8069F8-F351-46E4-BB6D-1DBE8EB42BBF}" type="sibTrans" cxnId="{EA9E01F7-4827-409C-B550-93C0478F0BA2}">
      <dgm:prSet/>
      <dgm:spPr/>
      <dgm:t>
        <a:bodyPr/>
        <a:lstStyle/>
        <a:p>
          <a:endParaRPr lang="en-US"/>
        </a:p>
      </dgm:t>
    </dgm:pt>
    <dgm:pt modelId="{E9BD1C24-9B64-43D0-BFD3-FF087380A59D}" type="pres">
      <dgm:prSet presAssocID="{93E1A049-67FD-4F58-BD44-8A560E9A70C6}" presName="Name0" presStyleCnt="0">
        <dgm:presLayoutVars>
          <dgm:dir/>
          <dgm:resizeHandles val="exact"/>
        </dgm:presLayoutVars>
      </dgm:prSet>
      <dgm:spPr/>
      <dgm:t>
        <a:bodyPr/>
        <a:lstStyle/>
        <a:p>
          <a:endParaRPr lang="en-US"/>
        </a:p>
      </dgm:t>
    </dgm:pt>
    <dgm:pt modelId="{1D33933A-23E6-4682-8274-5ACA5060B446}" type="pres">
      <dgm:prSet presAssocID="{D1AE6135-F345-44D7-840D-73A84DFCEB25}" presName="composite" presStyleCnt="0"/>
      <dgm:spPr/>
    </dgm:pt>
    <dgm:pt modelId="{B2454C6F-2BEC-4B95-AAE4-DED579AF3C5D}" type="pres">
      <dgm:prSet presAssocID="{D1AE6135-F345-44D7-840D-73A84DFCEB25}" presName="rect1" presStyleLbl="bgImgPlace1" presStyleIdx="0" presStyleCnt="3" custLinFactNeighborX="-114" custLinFactNeighborY="-29247"/>
      <dgm:spPr>
        <a:blipFill>
          <a:blip xmlns:r="http://schemas.openxmlformats.org/officeDocument/2006/relationships" r:embed="rId1" cstate="email">
            <a:extLst>
              <a:ext uri="{28A0092B-C50C-407E-A947-70E740481C1C}">
                <a14:useLocalDpi xmlns:a14="http://schemas.microsoft.com/office/drawing/2010/main"/>
              </a:ext>
            </a:extLst>
          </a:blip>
          <a:srcRect/>
          <a:stretch>
            <a:fillRect l="-21000" r="-21000"/>
          </a:stretch>
        </a:blipFill>
      </dgm:spPr>
      <dgm:extLst>
        <a:ext uri="{E40237B7-FDA0-4F09-8148-C483321AD2D9}">
          <dgm14:cNvPr xmlns:dgm14="http://schemas.microsoft.com/office/drawing/2010/diagram" id="0" name="" descr="Aerial view of the University of Arizona"/>
        </a:ext>
      </dgm:extLst>
    </dgm:pt>
    <dgm:pt modelId="{B57A95DB-16DD-470C-9656-D415A38198BA}" type="pres">
      <dgm:prSet presAssocID="{D1AE6135-F345-44D7-840D-73A84DFCEB25}" presName="wedgeRectCallout1" presStyleLbl="node1" presStyleIdx="0" presStyleCnt="3" custScaleX="111542" custScaleY="274273" custLinFactNeighborX="-3884" custLinFactNeighborY="48763">
        <dgm:presLayoutVars>
          <dgm:bulletEnabled val="1"/>
        </dgm:presLayoutVars>
      </dgm:prSet>
      <dgm:spPr/>
      <dgm:t>
        <a:bodyPr/>
        <a:lstStyle/>
        <a:p>
          <a:endParaRPr lang="en-US"/>
        </a:p>
      </dgm:t>
    </dgm:pt>
    <dgm:pt modelId="{DF0B4069-1D52-4CDC-ADED-B84CCAE41DEE}" type="pres">
      <dgm:prSet presAssocID="{0B3EB835-516C-4CC6-902F-CEFD0F68B0F1}" presName="sibTrans" presStyleCnt="0"/>
      <dgm:spPr/>
    </dgm:pt>
    <dgm:pt modelId="{0EF6EC62-A5B9-4A75-A709-D5E751A60A85}" type="pres">
      <dgm:prSet presAssocID="{ECC25C9F-F3CE-4F57-9751-9D6763C4981F}" presName="composite" presStyleCnt="0"/>
      <dgm:spPr/>
    </dgm:pt>
    <dgm:pt modelId="{033789DD-8F0B-4AC4-B6D2-B3A82CA28FB6}" type="pres">
      <dgm:prSet presAssocID="{ECC25C9F-F3CE-4F57-9751-9D6763C4981F}" presName="rect1" presStyleLbl="bgImgPlace1" presStyleIdx="1" presStyleCnt="3" custLinFactNeighborX="1431" custLinFactNeighborY="-28335"/>
      <dgm:spPr>
        <a:blipFill>
          <a:blip xmlns:r="http://schemas.openxmlformats.org/officeDocument/2006/relationships" r:embed="rId2" cstate="email">
            <a:extLst>
              <a:ext uri="{28A0092B-C50C-407E-A947-70E740481C1C}">
                <a14:useLocalDpi xmlns:a14="http://schemas.microsoft.com/office/drawing/2010/main"/>
              </a:ext>
            </a:extLst>
          </a:blip>
          <a:srcRect/>
          <a:stretch>
            <a:fillRect l="-11000" r="-11000"/>
          </a:stretch>
        </a:blipFill>
      </dgm:spPr>
      <dgm:extLst>
        <a:ext uri="{E40237B7-FDA0-4F09-8148-C483321AD2D9}">
          <dgm14:cNvPr xmlns:dgm14="http://schemas.microsoft.com/office/drawing/2010/diagram" id="0" name="" descr="Student seated at table presenting on a tablet to two other students"/>
        </a:ext>
      </dgm:extLst>
    </dgm:pt>
    <dgm:pt modelId="{7F7E95C7-5FC9-40A9-9A70-625CD5617F01}" type="pres">
      <dgm:prSet presAssocID="{ECC25C9F-F3CE-4F57-9751-9D6763C4981F}" presName="wedgeRectCallout1" presStyleLbl="node1" presStyleIdx="1" presStyleCnt="3" custScaleX="111883" custScaleY="268963" custLinFactNeighborX="-2992" custLinFactNeighborY="44781">
        <dgm:presLayoutVars>
          <dgm:bulletEnabled val="1"/>
        </dgm:presLayoutVars>
      </dgm:prSet>
      <dgm:spPr/>
      <dgm:t>
        <a:bodyPr/>
        <a:lstStyle/>
        <a:p>
          <a:endParaRPr lang="en-US"/>
        </a:p>
      </dgm:t>
    </dgm:pt>
    <dgm:pt modelId="{86410688-9201-40B9-BFAF-5297705CC6D0}" type="pres">
      <dgm:prSet presAssocID="{C062A082-D72C-45B5-8D49-B57A91F9384B}" presName="sibTrans" presStyleCnt="0"/>
      <dgm:spPr/>
    </dgm:pt>
    <dgm:pt modelId="{7316D0D1-82C1-4907-9855-F5C1B54908FC}" type="pres">
      <dgm:prSet presAssocID="{32FCF7C2-D66C-49CA-AA94-8B47BE2BF224}" presName="composite" presStyleCnt="0"/>
      <dgm:spPr/>
    </dgm:pt>
    <dgm:pt modelId="{6AA34EE9-9FD9-4B3F-8EC8-FB9E523EDE10}" type="pres">
      <dgm:prSet presAssocID="{32FCF7C2-D66C-49CA-AA94-8B47BE2BF224}" presName="rect1" presStyleLbl="bgImgPlace1" presStyleIdx="2" presStyleCnt="3" custLinFactNeighborX="1111" custLinFactNeighborY="-27168"/>
      <dgm:spPr>
        <a:blipFill>
          <a:blip xmlns:r="http://schemas.openxmlformats.org/officeDocument/2006/relationships" r:embed="rId3" cstate="email">
            <a:extLst>
              <a:ext uri="{28A0092B-C50C-407E-A947-70E740481C1C}">
                <a14:useLocalDpi xmlns:a14="http://schemas.microsoft.com/office/drawing/2010/main"/>
              </a:ext>
            </a:extLst>
          </a:blip>
          <a:srcRect/>
          <a:stretch>
            <a:fillRect l="-10000" r="-10000"/>
          </a:stretch>
        </a:blipFill>
      </dgm:spPr>
      <dgm:extLst>
        <a:ext uri="{E40237B7-FDA0-4F09-8148-C483321AD2D9}">
          <dgm14:cNvPr xmlns:dgm14="http://schemas.microsoft.com/office/drawing/2010/diagram" id="0" name="" descr="Hands on keyboard and mouse"/>
        </a:ext>
      </dgm:extLst>
    </dgm:pt>
    <dgm:pt modelId="{98C0E069-C68D-4A6E-AC80-61C9E6BC1DF9}" type="pres">
      <dgm:prSet presAssocID="{32FCF7C2-D66C-49CA-AA94-8B47BE2BF224}" presName="wedgeRectCallout1" presStyleLbl="node1" presStyleIdx="2" presStyleCnt="3" custScaleX="110771" custScaleY="263470" custLinFactNeighborX="-2247" custLinFactNeighborY="40742">
        <dgm:presLayoutVars>
          <dgm:bulletEnabled val="1"/>
        </dgm:presLayoutVars>
      </dgm:prSet>
      <dgm:spPr/>
      <dgm:t>
        <a:bodyPr/>
        <a:lstStyle/>
        <a:p>
          <a:endParaRPr lang="en-US"/>
        </a:p>
      </dgm:t>
    </dgm:pt>
  </dgm:ptLst>
  <dgm:cxnLst>
    <dgm:cxn modelId="{6DF2396B-7C25-4B1D-91E9-7442C56B3AAB}" type="presOf" srcId="{32FCF7C2-D66C-49CA-AA94-8B47BE2BF224}" destId="{98C0E069-C68D-4A6E-AC80-61C9E6BC1DF9}" srcOrd="0" destOrd="0" presId="urn:microsoft.com/office/officeart/2008/layout/BendingPictureCaptionList"/>
    <dgm:cxn modelId="{CD1D8BE1-E81B-4405-B83F-6767E93F3AE9}" srcId="{93E1A049-67FD-4F58-BD44-8A560E9A70C6}" destId="{D1AE6135-F345-44D7-840D-73A84DFCEB25}" srcOrd="0" destOrd="0" parTransId="{2D6C52FA-B780-42A1-8815-05F869F5970E}" sibTransId="{0B3EB835-516C-4CC6-902F-CEFD0F68B0F1}"/>
    <dgm:cxn modelId="{B3298585-A61D-4F1F-A8B3-C63DE0B05DBA}" srcId="{93E1A049-67FD-4F58-BD44-8A560E9A70C6}" destId="{ECC25C9F-F3CE-4F57-9751-9D6763C4981F}" srcOrd="1" destOrd="0" parTransId="{4DD89DCE-1523-4331-91D9-823835EB341D}" sibTransId="{C062A082-D72C-45B5-8D49-B57A91F9384B}"/>
    <dgm:cxn modelId="{3CB3D321-3E0B-4C5F-863F-DF4F7CFAB559}" type="presOf" srcId="{93E1A049-67FD-4F58-BD44-8A560E9A70C6}" destId="{E9BD1C24-9B64-43D0-BFD3-FF087380A59D}" srcOrd="0" destOrd="0" presId="urn:microsoft.com/office/officeart/2008/layout/BendingPictureCaptionList"/>
    <dgm:cxn modelId="{6F7B3C9B-25B3-467E-9A6E-B52D90A4F4EA}" type="presOf" srcId="{ECC25C9F-F3CE-4F57-9751-9D6763C4981F}" destId="{7F7E95C7-5FC9-40A9-9A70-625CD5617F01}" srcOrd="0" destOrd="0" presId="urn:microsoft.com/office/officeart/2008/layout/BendingPictureCaptionList"/>
    <dgm:cxn modelId="{EA9E01F7-4827-409C-B550-93C0478F0BA2}" srcId="{93E1A049-67FD-4F58-BD44-8A560E9A70C6}" destId="{32FCF7C2-D66C-49CA-AA94-8B47BE2BF224}" srcOrd="2" destOrd="0" parTransId="{967F269D-E3EC-4A70-A6FC-C38B7D308A3B}" sibTransId="{EA8069F8-F351-46E4-BB6D-1DBE8EB42BBF}"/>
    <dgm:cxn modelId="{5645B2F7-3DB8-4D1E-A07B-ED5E2FA7E408}" type="presOf" srcId="{D1AE6135-F345-44D7-840D-73A84DFCEB25}" destId="{B57A95DB-16DD-470C-9656-D415A38198BA}" srcOrd="0" destOrd="0" presId="urn:microsoft.com/office/officeart/2008/layout/BendingPictureCaptionList"/>
    <dgm:cxn modelId="{515984B0-BD07-44BF-8842-8F406B312AD8}" type="presParOf" srcId="{E9BD1C24-9B64-43D0-BFD3-FF087380A59D}" destId="{1D33933A-23E6-4682-8274-5ACA5060B446}" srcOrd="0" destOrd="0" presId="urn:microsoft.com/office/officeart/2008/layout/BendingPictureCaptionList"/>
    <dgm:cxn modelId="{DF8AA079-2A02-4701-8633-6D7BCE9C69D7}" type="presParOf" srcId="{1D33933A-23E6-4682-8274-5ACA5060B446}" destId="{B2454C6F-2BEC-4B95-AAE4-DED579AF3C5D}" srcOrd="0" destOrd="0" presId="urn:microsoft.com/office/officeart/2008/layout/BendingPictureCaptionList"/>
    <dgm:cxn modelId="{0DCD521F-B511-4661-9270-86C32C21BA17}" type="presParOf" srcId="{1D33933A-23E6-4682-8274-5ACA5060B446}" destId="{B57A95DB-16DD-470C-9656-D415A38198BA}" srcOrd="1" destOrd="0" presId="urn:microsoft.com/office/officeart/2008/layout/BendingPictureCaptionList"/>
    <dgm:cxn modelId="{A4134D48-2E6C-40E6-A2AA-C62948CC4052}" type="presParOf" srcId="{E9BD1C24-9B64-43D0-BFD3-FF087380A59D}" destId="{DF0B4069-1D52-4CDC-ADED-B84CCAE41DEE}" srcOrd="1" destOrd="0" presId="urn:microsoft.com/office/officeart/2008/layout/BendingPictureCaptionList"/>
    <dgm:cxn modelId="{2E612F65-63BD-4947-AC60-0435710B64DD}" type="presParOf" srcId="{E9BD1C24-9B64-43D0-BFD3-FF087380A59D}" destId="{0EF6EC62-A5B9-4A75-A709-D5E751A60A85}" srcOrd="2" destOrd="0" presId="urn:microsoft.com/office/officeart/2008/layout/BendingPictureCaptionList"/>
    <dgm:cxn modelId="{A07A8CA3-0A48-4638-AB7B-98F1F0868E8D}" type="presParOf" srcId="{0EF6EC62-A5B9-4A75-A709-D5E751A60A85}" destId="{033789DD-8F0B-4AC4-B6D2-B3A82CA28FB6}" srcOrd="0" destOrd="0" presId="urn:microsoft.com/office/officeart/2008/layout/BendingPictureCaptionList"/>
    <dgm:cxn modelId="{76C67F0D-C480-490E-BF0D-84FBB48807B4}" type="presParOf" srcId="{0EF6EC62-A5B9-4A75-A709-D5E751A60A85}" destId="{7F7E95C7-5FC9-40A9-9A70-625CD5617F01}" srcOrd="1" destOrd="0" presId="urn:microsoft.com/office/officeart/2008/layout/BendingPictureCaptionList"/>
    <dgm:cxn modelId="{57A6F5EB-78D8-4230-8B33-878F9CEDF02C}" type="presParOf" srcId="{E9BD1C24-9B64-43D0-BFD3-FF087380A59D}" destId="{86410688-9201-40B9-BFAF-5297705CC6D0}" srcOrd="3" destOrd="0" presId="urn:microsoft.com/office/officeart/2008/layout/BendingPictureCaptionList"/>
    <dgm:cxn modelId="{B79E9451-F50B-4DE9-9D95-A00E79C11158}" type="presParOf" srcId="{E9BD1C24-9B64-43D0-BFD3-FF087380A59D}" destId="{7316D0D1-82C1-4907-9855-F5C1B54908FC}" srcOrd="4" destOrd="0" presId="urn:microsoft.com/office/officeart/2008/layout/BendingPictureCaptionList"/>
    <dgm:cxn modelId="{8D2E6952-23D4-4B18-862A-B83F3CDF7AC2}" type="presParOf" srcId="{7316D0D1-82C1-4907-9855-F5C1B54908FC}" destId="{6AA34EE9-9FD9-4B3F-8EC8-FB9E523EDE10}" srcOrd="0" destOrd="0" presId="urn:microsoft.com/office/officeart/2008/layout/BendingPictureCaptionList"/>
    <dgm:cxn modelId="{E6C52F19-CBC7-4C0B-A525-116D22FD659C}" type="presParOf" srcId="{7316D0D1-82C1-4907-9855-F5C1B54908FC}" destId="{98C0E069-C68D-4A6E-AC80-61C9E6BC1DF9}" srcOrd="1" destOrd="0" presId="urn:microsoft.com/office/officeart/2008/layout/BendingPictureCa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047537E-B895-4188-A3AD-4609EC37B926}" type="doc">
      <dgm:prSet loTypeId="urn:microsoft.com/office/officeart/2005/8/layout/process4" loCatId="process" qsTypeId="urn:microsoft.com/office/officeart/2005/8/quickstyle/simple1" qsCatId="simple" csTypeId="urn:microsoft.com/office/officeart/2005/8/colors/colorful4" csCatId="colorful" phldr="1"/>
      <dgm:spPr/>
    </dgm:pt>
    <dgm:pt modelId="{72DF348B-B49A-46EE-9AB5-BA467B2FD168}">
      <dgm:prSet phldrT="[Text]" custT="1"/>
      <dgm:spPr>
        <a:solidFill>
          <a:srgbClr val="007299"/>
        </a:solidFill>
        <a:ln>
          <a:noFill/>
        </a:ln>
      </dgm:spPr>
      <dgm:t>
        <a:bodyPr/>
        <a:lstStyle/>
        <a:p>
          <a:r>
            <a:rPr lang="en-US" sz="1800" dirty="0"/>
            <a:t>Personal Circumstances</a:t>
          </a:r>
        </a:p>
      </dgm:t>
    </dgm:pt>
    <dgm:pt modelId="{6E130F9B-CF24-4AD2-91FA-EC29D012A47B}" type="parTrans" cxnId="{43E52B9E-0686-4972-81F4-56E2B48E4CE0}">
      <dgm:prSet/>
      <dgm:spPr/>
      <dgm:t>
        <a:bodyPr/>
        <a:lstStyle/>
        <a:p>
          <a:endParaRPr lang="en-US"/>
        </a:p>
      </dgm:t>
    </dgm:pt>
    <dgm:pt modelId="{5460E883-3BDD-4D91-B6E9-AAAA93A9645E}" type="sibTrans" cxnId="{43E52B9E-0686-4972-81F4-56E2B48E4CE0}">
      <dgm:prSet/>
      <dgm:spPr/>
      <dgm:t>
        <a:bodyPr/>
        <a:lstStyle/>
        <a:p>
          <a:endParaRPr lang="en-US"/>
        </a:p>
      </dgm:t>
    </dgm:pt>
    <dgm:pt modelId="{083528E5-8CF2-4CB7-9330-62299E1BF5BD}">
      <dgm:prSet phldrT="[Text]" custT="1"/>
      <dgm:spPr>
        <a:solidFill>
          <a:srgbClr val="92278F"/>
        </a:solidFill>
        <a:ln>
          <a:noFill/>
        </a:ln>
      </dgm:spPr>
      <dgm:t>
        <a:bodyPr/>
        <a:lstStyle/>
        <a:p>
          <a:r>
            <a:rPr lang="en-US" sz="1800" dirty="0"/>
            <a:t>Demographics</a:t>
          </a:r>
        </a:p>
      </dgm:t>
    </dgm:pt>
    <dgm:pt modelId="{88C5E0FC-FC0E-487C-8976-22633B95E1EC}" type="parTrans" cxnId="{CC3070B5-B0B7-4CE7-A225-7C40DF2608DB}">
      <dgm:prSet/>
      <dgm:spPr/>
      <dgm:t>
        <a:bodyPr/>
        <a:lstStyle/>
        <a:p>
          <a:endParaRPr lang="en-US"/>
        </a:p>
      </dgm:t>
    </dgm:pt>
    <dgm:pt modelId="{70C4A98B-FA8D-4FDD-8C17-ABC31521E826}" type="sibTrans" cxnId="{CC3070B5-B0B7-4CE7-A225-7C40DF2608DB}">
      <dgm:prSet/>
      <dgm:spPr/>
      <dgm:t>
        <a:bodyPr/>
        <a:lstStyle/>
        <a:p>
          <a:endParaRPr lang="en-US"/>
        </a:p>
      </dgm:t>
    </dgm:pt>
    <dgm:pt modelId="{D5DD64DD-0170-4E90-86FF-312DBE40AA0F}">
      <dgm:prSet phldrT="[Text]" custT="1"/>
      <dgm:spPr>
        <a:solidFill>
          <a:srgbClr val="41762C"/>
        </a:solidFill>
        <a:ln>
          <a:noFill/>
        </a:ln>
      </dgm:spPr>
      <dgm:t>
        <a:bodyPr/>
        <a:lstStyle/>
        <a:p>
          <a:r>
            <a:rPr lang="en-US" sz="1800" dirty="0"/>
            <a:t>Financials</a:t>
          </a:r>
        </a:p>
      </dgm:t>
    </dgm:pt>
    <dgm:pt modelId="{DF6468C4-3ED8-4299-81D0-9A376E39DEEB}" type="parTrans" cxnId="{898EDC79-FBC2-457E-B25A-D29CC1EACC6E}">
      <dgm:prSet/>
      <dgm:spPr/>
      <dgm:t>
        <a:bodyPr/>
        <a:lstStyle/>
        <a:p>
          <a:endParaRPr lang="en-US"/>
        </a:p>
      </dgm:t>
    </dgm:pt>
    <dgm:pt modelId="{45C04D78-E844-4113-8008-9D8FAD7FE47A}" type="sibTrans" cxnId="{898EDC79-FBC2-457E-B25A-D29CC1EACC6E}">
      <dgm:prSet/>
      <dgm:spPr/>
      <dgm:t>
        <a:bodyPr/>
        <a:lstStyle/>
        <a:p>
          <a:endParaRPr lang="en-US"/>
        </a:p>
      </dgm:t>
    </dgm:pt>
    <dgm:pt modelId="{BB52B38B-B644-44AB-8E4D-40DEAC4D0AE5}">
      <dgm:prSet phldrT="[Text]" custT="1"/>
      <dgm:spPr>
        <a:solidFill>
          <a:srgbClr val="FF9900"/>
        </a:solidFill>
        <a:ln>
          <a:noFill/>
        </a:ln>
      </dgm:spPr>
      <dgm:t>
        <a:bodyPr/>
        <a:lstStyle/>
        <a:p>
          <a:r>
            <a:rPr lang="en-US" sz="1800" dirty="0"/>
            <a:t>Colleges</a:t>
          </a:r>
        </a:p>
      </dgm:t>
    </dgm:pt>
    <dgm:pt modelId="{F8448BD0-ADA1-4164-A1A1-881A3D5C8DDC}" type="parTrans" cxnId="{7A939CD7-8F91-4A4C-A637-D8A2E6E849B6}">
      <dgm:prSet/>
      <dgm:spPr/>
      <dgm:t>
        <a:bodyPr/>
        <a:lstStyle/>
        <a:p>
          <a:endParaRPr lang="en-US"/>
        </a:p>
      </dgm:t>
    </dgm:pt>
    <dgm:pt modelId="{72145062-1E5E-4264-ADD4-066ECE988A2D}" type="sibTrans" cxnId="{7A939CD7-8F91-4A4C-A637-D8A2E6E849B6}">
      <dgm:prSet/>
      <dgm:spPr/>
      <dgm:t>
        <a:bodyPr/>
        <a:lstStyle/>
        <a:p>
          <a:endParaRPr lang="en-US"/>
        </a:p>
      </dgm:t>
    </dgm:pt>
    <dgm:pt modelId="{76D9E469-636A-4566-9CC8-0DCBC4AF5B71}">
      <dgm:prSet phldrT="[Text]" custT="1"/>
      <dgm:spPr>
        <a:solidFill>
          <a:srgbClr val="B22134"/>
        </a:solidFill>
        <a:ln>
          <a:noFill/>
        </a:ln>
      </dgm:spPr>
      <dgm:t>
        <a:bodyPr/>
        <a:lstStyle/>
        <a:p>
          <a:r>
            <a:rPr lang="en-US" sz="1800" dirty="0"/>
            <a:t>Invite Parent Contributor</a:t>
          </a:r>
        </a:p>
      </dgm:t>
    </dgm:pt>
    <dgm:pt modelId="{4402C5E9-D17F-4011-8587-E799B4B7E405}" type="parTrans" cxnId="{24D24707-532D-40F5-8988-9F8D479DAE2E}">
      <dgm:prSet/>
      <dgm:spPr/>
      <dgm:t>
        <a:bodyPr/>
        <a:lstStyle/>
        <a:p>
          <a:endParaRPr lang="en-US"/>
        </a:p>
      </dgm:t>
    </dgm:pt>
    <dgm:pt modelId="{4B646594-898D-4B64-8720-F267E738991A}" type="sibTrans" cxnId="{24D24707-532D-40F5-8988-9F8D479DAE2E}">
      <dgm:prSet/>
      <dgm:spPr/>
      <dgm:t>
        <a:bodyPr/>
        <a:lstStyle/>
        <a:p>
          <a:endParaRPr lang="en-US"/>
        </a:p>
      </dgm:t>
    </dgm:pt>
    <dgm:pt modelId="{F631BCCC-CD7A-4033-B024-A62D3A56A6A9}">
      <dgm:prSet phldrT="[Text]" custT="1"/>
      <dgm:spPr>
        <a:solidFill>
          <a:srgbClr val="004C67"/>
        </a:solidFill>
        <a:ln>
          <a:noFill/>
        </a:ln>
      </dgm:spPr>
      <dgm:t>
        <a:bodyPr/>
        <a:lstStyle/>
        <a:p>
          <a:r>
            <a:rPr lang="en-US" sz="1800" dirty="0"/>
            <a:t>Signature</a:t>
          </a:r>
        </a:p>
      </dgm:t>
    </dgm:pt>
    <dgm:pt modelId="{B631AAD2-020B-43E0-8264-A5C0260CE862}" type="parTrans" cxnId="{1CD79896-D891-4DB8-BEE1-D423D4B25A9D}">
      <dgm:prSet/>
      <dgm:spPr/>
      <dgm:t>
        <a:bodyPr/>
        <a:lstStyle/>
        <a:p>
          <a:endParaRPr lang="en-US"/>
        </a:p>
      </dgm:t>
    </dgm:pt>
    <dgm:pt modelId="{DED52E25-360B-4A79-BBCD-E0B9256CA483}" type="sibTrans" cxnId="{1CD79896-D891-4DB8-BEE1-D423D4B25A9D}">
      <dgm:prSet/>
      <dgm:spPr/>
      <dgm:t>
        <a:bodyPr/>
        <a:lstStyle/>
        <a:p>
          <a:endParaRPr lang="en-US"/>
        </a:p>
      </dgm:t>
    </dgm:pt>
    <dgm:pt modelId="{85009BF3-737B-429A-8564-96D1A87DBEF2}">
      <dgm:prSet phldrT="[Text]" custT="1"/>
      <dgm:spPr>
        <a:solidFill>
          <a:srgbClr val="E64E23"/>
        </a:solidFill>
        <a:ln>
          <a:noFill/>
        </a:ln>
      </dgm:spPr>
      <dgm:t>
        <a:bodyPr/>
        <a:lstStyle/>
        <a:p>
          <a:r>
            <a:rPr lang="en-US" sz="1800" dirty="0"/>
            <a:t>Student Section Complete Confirmation</a:t>
          </a:r>
        </a:p>
      </dgm:t>
    </dgm:pt>
    <dgm:pt modelId="{CCF49468-AE92-48BF-8C3A-EF53A3112759}" type="parTrans" cxnId="{F9FE3B0E-B150-4C5D-855B-CC2A185CD7DD}">
      <dgm:prSet/>
      <dgm:spPr/>
      <dgm:t>
        <a:bodyPr/>
        <a:lstStyle/>
        <a:p>
          <a:endParaRPr lang="en-US"/>
        </a:p>
      </dgm:t>
    </dgm:pt>
    <dgm:pt modelId="{5C717211-BB4B-4E3B-8460-085EF3FED90B}" type="sibTrans" cxnId="{F9FE3B0E-B150-4C5D-855B-CC2A185CD7DD}">
      <dgm:prSet/>
      <dgm:spPr/>
      <dgm:t>
        <a:bodyPr/>
        <a:lstStyle/>
        <a:p>
          <a:endParaRPr lang="en-US"/>
        </a:p>
      </dgm:t>
    </dgm:pt>
    <dgm:pt modelId="{E301901C-B566-AB49-8288-B45069D09AC2}" type="pres">
      <dgm:prSet presAssocID="{B047537E-B895-4188-A3AD-4609EC37B926}" presName="Name0" presStyleCnt="0">
        <dgm:presLayoutVars>
          <dgm:dir/>
          <dgm:animLvl val="lvl"/>
          <dgm:resizeHandles val="exact"/>
        </dgm:presLayoutVars>
      </dgm:prSet>
      <dgm:spPr/>
    </dgm:pt>
    <dgm:pt modelId="{518701F7-4677-9A40-BA11-E14889B52DD2}" type="pres">
      <dgm:prSet presAssocID="{85009BF3-737B-429A-8564-96D1A87DBEF2}" presName="boxAndChildren" presStyleCnt="0"/>
      <dgm:spPr/>
    </dgm:pt>
    <dgm:pt modelId="{133C3B28-548A-0F43-B5CF-E29D770D2238}" type="pres">
      <dgm:prSet presAssocID="{85009BF3-737B-429A-8564-96D1A87DBEF2}" presName="parentTextBox" presStyleLbl="node1" presStyleIdx="0" presStyleCnt="7" custLinFactNeighborX="2189"/>
      <dgm:spPr/>
      <dgm:t>
        <a:bodyPr/>
        <a:lstStyle/>
        <a:p>
          <a:endParaRPr lang="en-US"/>
        </a:p>
      </dgm:t>
    </dgm:pt>
    <dgm:pt modelId="{252BD51A-5D53-4F4F-B6E8-AF685FE869A1}" type="pres">
      <dgm:prSet presAssocID="{DED52E25-360B-4A79-BBCD-E0B9256CA483}" presName="sp" presStyleCnt="0"/>
      <dgm:spPr/>
    </dgm:pt>
    <dgm:pt modelId="{B486EA86-5BE1-4B4B-B577-72487DC4E90A}" type="pres">
      <dgm:prSet presAssocID="{F631BCCC-CD7A-4033-B024-A62D3A56A6A9}" presName="arrowAndChildren" presStyleCnt="0"/>
      <dgm:spPr/>
    </dgm:pt>
    <dgm:pt modelId="{9DF7DD93-9B2D-7D40-B5BD-FD18D8C204C3}" type="pres">
      <dgm:prSet presAssocID="{F631BCCC-CD7A-4033-B024-A62D3A56A6A9}" presName="parentTextArrow" presStyleLbl="node1" presStyleIdx="1" presStyleCnt="7"/>
      <dgm:spPr/>
      <dgm:t>
        <a:bodyPr/>
        <a:lstStyle/>
        <a:p>
          <a:endParaRPr lang="en-US"/>
        </a:p>
      </dgm:t>
    </dgm:pt>
    <dgm:pt modelId="{12715B03-AEBF-D044-8F39-7A799E927FF9}" type="pres">
      <dgm:prSet presAssocID="{4B646594-898D-4B64-8720-F267E738991A}" presName="sp" presStyleCnt="0"/>
      <dgm:spPr/>
    </dgm:pt>
    <dgm:pt modelId="{8BFEFDA3-A036-5642-86BA-9A102CB79D9A}" type="pres">
      <dgm:prSet presAssocID="{76D9E469-636A-4566-9CC8-0DCBC4AF5B71}" presName="arrowAndChildren" presStyleCnt="0"/>
      <dgm:spPr/>
    </dgm:pt>
    <dgm:pt modelId="{29E1BCAC-B334-C34E-A5E6-49A5A8E0557E}" type="pres">
      <dgm:prSet presAssocID="{76D9E469-636A-4566-9CC8-0DCBC4AF5B71}" presName="parentTextArrow" presStyleLbl="node1" presStyleIdx="2" presStyleCnt="7"/>
      <dgm:spPr/>
      <dgm:t>
        <a:bodyPr/>
        <a:lstStyle/>
        <a:p>
          <a:endParaRPr lang="en-US"/>
        </a:p>
      </dgm:t>
    </dgm:pt>
    <dgm:pt modelId="{C2288D65-3129-3547-8044-EB045D07515D}" type="pres">
      <dgm:prSet presAssocID="{72145062-1E5E-4264-ADD4-066ECE988A2D}" presName="sp" presStyleCnt="0"/>
      <dgm:spPr/>
    </dgm:pt>
    <dgm:pt modelId="{67A4E3F1-EE70-5546-9DA2-5040979DEE36}" type="pres">
      <dgm:prSet presAssocID="{BB52B38B-B644-44AB-8E4D-40DEAC4D0AE5}" presName="arrowAndChildren" presStyleCnt="0"/>
      <dgm:spPr/>
    </dgm:pt>
    <dgm:pt modelId="{39B2DCCC-06B2-9147-B85C-251B0B85C69F}" type="pres">
      <dgm:prSet presAssocID="{BB52B38B-B644-44AB-8E4D-40DEAC4D0AE5}" presName="parentTextArrow" presStyleLbl="node1" presStyleIdx="3" presStyleCnt="7"/>
      <dgm:spPr/>
      <dgm:t>
        <a:bodyPr/>
        <a:lstStyle/>
        <a:p>
          <a:endParaRPr lang="en-US"/>
        </a:p>
      </dgm:t>
    </dgm:pt>
    <dgm:pt modelId="{6D8D1B1A-A9B2-0D4B-9D50-5C89FA6FD634}" type="pres">
      <dgm:prSet presAssocID="{45C04D78-E844-4113-8008-9D8FAD7FE47A}" presName="sp" presStyleCnt="0"/>
      <dgm:spPr/>
    </dgm:pt>
    <dgm:pt modelId="{D839C45B-64DE-CA4E-B5A5-751704A175F8}" type="pres">
      <dgm:prSet presAssocID="{D5DD64DD-0170-4E90-86FF-312DBE40AA0F}" presName="arrowAndChildren" presStyleCnt="0"/>
      <dgm:spPr/>
    </dgm:pt>
    <dgm:pt modelId="{4447368D-1B42-E042-9157-DE6E7613B097}" type="pres">
      <dgm:prSet presAssocID="{D5DD64DD-0170-4E90-86FF-312DBE40AA0F}" presName="parentTextArrow" presStyleLbl="node1" presStyleIdx="4" presStyleCnt="7"/>
      <dgm:spPr/>
      <dgm:t>
        <a:bodyPr/>
        <a:lstStyle/>
        <a:p>
          <a:endParaRPr lang="en-US"/>
        </a:p>
      </dgm:t>
    </dgm:pt>
    <dgm:pt modelId="{7BD5E24F-02D4-B44E-AC02-7C759E7B55CB}" type="pres">
      <dgm:prSet presAssocID="{70C4A98B-FA8D-4FDD-8C17-ABC31521E826}" presName="sp" presStyleCnt="0"/>
      <dgm:spPr/>
    </dgm:pt>
    <dgm:pt modelId="{59790695-90D5-C04D-8EFF-D9D10FCC5996}" type="pres">
      <dgm:prSet presAssocID="{083528E5-8CF2-4CB7-9330-62299E1BF5BD}" presName="arrowAndChildren" presStyleCnt="0"/>
      <dgm:spPr/>
    </dgm:pt>
    <dgm:pt modelId="{93BD7799-E4AE-B940-AEF6-63EB63C43F17}" type="pres">
      <dgm:prSet presAssocID="{083528E5-8CF2-4CB7-9330-62299E1BF5BD}" presName="parentTextArrow" presStyleLbl="node1" presStyleIdx="5" presStyleCnt="7" custLinFactNeighborX="-12017"/>
      <dgm:spPr/>
      <dgm:t>
        <a:bodyPr/>
        <a:lstStyle/>
        <a:p>
          <a:endParaRPr lang="en-US"/>
        </a:p>
      </dgm:t>
    </dgm:pt>
    <dgm:pt modelId="{8C92F5C3-50C9-AE47-9684-CE7C20807B75}" type="pres">
      <dgm:prSet presAssocID="{5460E883-3BDD-4D91-B6E9-AAAA93A9645E}" presName="sp" presStyleCnt="0"/>
      <dgm:spPr/>
    </dgm:pt>
    <dgm:pt modelId="{85F479F7-62B0-4C46-852B-2915C96F6B86}" type="pres">
      <dgm:prSet presAssocID="{72DF348B-B49A-46EE-9AB5-BA467B2FD168}" presName="arrowAndChildren" presStyleCnt="0"/>
      <dgm:spPr/>
    </dgm:pt>
    <dgm:pt modelId="{EE233DE5-6285-E84F-9380-108FFBF0714E}" type="pres">
      <dgm:prSet presAssocID="{72DF348B-B49A-46EE-9AB5-BA467B2FD168}" presName="parentTextArrow" presStyleLbl="node1" presStyleIdx="6" presStyleCnt="7"/>
      <dgm:spPr/>
      <dgm:t>
        <a:bodyPr/>
        <a:lstStyle/>
        <a:p>
          <a:endParaRPr lang="en-US"/>
        </a:p>
      </dgm:t>
    </dgm:pt>
  </dgm:ptLst>
  <dgm:cxnLst>
    <dgm:cxn modelId="{BA46D023-6762-5A49-993E-B6A2DCE78776}" type="presOf" srcId="{BB52B38B-B644-44AB-8E4D-40DEAC4D0AE5}" destId="{39B2DCCC-06B2-9147-B85C-251B0B85C69F}" srcOrd="0" destOrd="0" presId="urn:microsoft.com/office/officeart/2005/8/layout/process4"/>
    <dgm:cxn modelId="{EE2DBF07-604A-D24F-94B4-E6470FD6284E}" type="presOf" srcId="{76D9E469-636A-4566-9CC8-0DCBC4AF5B71}" destId="{29E1BCAC-B334-C34E-A5E6-49A5A8E0557E}" srcOrd="0" destOrd="0" presId="urn:microsoft.com/office/officeart/2005/8/layout/process4"/>
    <dgm:cxn modelId="{1CD79896-D891-4DB8-BEE1-D423D4B25A9D}" srcId="{B047537E-B895-4188-A3AD-4609EC37B926}" destId="{F631BCCC-CD7A-4033-B024-A62D3A56A6A9}" srcOrd="5" destOrd="0" parTransId="{B631AAD2-020B-43E0-8264-A5C0260CE862}" sibTransId="{DED52E25-360B-4A79-BBCD-E0B9256CA483}"/>
    <dgm:cxn modelId="{39D6E4EF-E44E-F94B-A8B6-EB547174FBCE}" type="presOf" srcId="{F631BCCC-CD7A-4033-B024-A62D3A56A6A9}" destId="{9DF7DD93-9B2D-7D40-B5BD-FD18D8C204C3}" srcOrd="0" destOrd="0" presId="urn:microsoft.com/office/officeart/2005/8/layout/process4"/>
    <dgm:cxn modelId="{898EDC79-FBC2-457E-B25A-D29CC1EACC6E}" srcId="{B047537E-B895-4188-A3AD-4609EC37B926}" destId="{D5DD64DD-0170-4E90-86FF-312DBE40AA0F}" srcOrd="2" destOrd="0" parTransId="{DF6468C4-3ED8-4299-81D0-9A376E39DEEB}" sibTransId="{45C04D78-E844-4113-8008-9D8FAD7FE47A}"/>
    <dgm:cxn modelId="{724D372B-7A50-954F-B02B-2421EE498B6B}" type="presOf" srcId="{D5DD64DD-0170-4E90-86FF-312DBE40AA0F}" destId="{4447368D-1B42-E042-9157-DE6E7613B097}" srcOrd="0" destOrd="0" presId="urn:microsoft.com/office/officeart/2005/8/layout/process4"/>
    <dgm:cxn modelId="{07FEAC30-89C0-AD47-87D9-603A8739BF58}" type="presOf" srcId="{85009BF3-737B-429A-8564-96D1A87DBEF2}" destId="{133C3B28-548A-0F43-B5CF-E29D770D2238}" srcOrd="0" destOrd="0" presId="urn:microsoft.com/office/officeart/2005/8/layout/process4"/>
    <dgm:cxn modelId="{CC3070B5-B0B7-4CE7-A225-7C40DF2608DB}" srcId="{B047537E-B895-4188-A3AD-4609EC37B926}" destId="{083528E5-8CF2-4CB7-9330-62299E1BF5BD}" srcOrd="1" destOrd="0" parTransId="{88C5E0FC-FC0E-487C-8976-22633B95E1EC}" sibTransId="{70C4A98B-FA8D-4FDD-8C17-ABC31521E826}"/>
    <dgm:cxn modelId="{43E52B9E-0686-4972-81F4-56E2B48E4CE0}" srcId="{B047537E-B895-4188-A3AD-4609EC37B926}" destId="{72DF348B-B49A-46EE-9AB5-BA467B2FD168}" srcOrd="0" destOrd="0" parTransId="{6E130F9B-CF24-4AD2-91FA-EC29D012A47B}" sibTransId="{5460E883-3BDD-4D91-B6E9-AAAA93A9645E}"/>
    <dgm:cxn modelId="{D5B5C137-E212-C746-9C6F-574DBEEB9B6A}" type="presOf" srcId="{083528E5-8CF2-4CB7-9330-62299E1BF5BD}" destId="{93BD7799-E4AE-B940-AEF6-63EB63C43F17}" srcOrd="0" destOrd="0" presId="urn:microsoft.com/office/officeart/2005/8/layout/process4"/>
    <dgm:cxn modelId="{05EC42C7-FA85-514B-9ACE-D944A782F84E}" type="presOf" srcId="{B047537E-B895-4188-A3AD-4609EC37B926}" destId="{E301901C-B566-AB49-8288-B45069D09AC2}" srcOrd="0" destOrd="0" presId="urn:microsoft.com/office/officeart/2005/8/layout/process4"/>
    <dgm:cxn modelId="{24D24707-532D-40F5-8988-9F8D479DAE2E}" srcId="{B047537E-B895-4188-A3AD-4609EC37B926}" destId="{76D9E469-636A-4566-9CC8-0DCBC4AF5B71}" srcOrd="4" destOrd="0" parTransId="{4402C5E9-D17F-4011-8587-E799B4B7E405}" sibTransId="{4B646594-898D-4B64-8720-F267E738991A}"/>
    <dgm:cxn modelId="{7A939CD7-8F91-4A4C-A637-D8A2E6E849B6}" srcId="{B047537E-B895-4188-A3AD-4609EC37B926}" destId="{BB52B38B-B644-44AB-8E4D-40DEAC4D0AE5}" srcOrd="3" destOrd="0" parTransId="{F8448BD0-ADA1-4164-A1A1-881A3D5C8DDC}" sibTransId="{72145062-1E5E-4264-ADD4-066ECE988A2D}"/>
    <dgm:cxn modelId="{F9FE3B0E-B150-4C5D-855B-CC2A185CD7DD}" srcId="{B047537E-B895-4188-A3AD-4609EC37B926}" destId="{85009BF3-737B-429A-8564-96D1A87DBEF2}" srcOrd="6" destOrd="0" parTransId="{CCF49468-AE92-48BF-8C3A-EF53A3112759}" sibTransId="{5C717211-BB4B-4E3B-8460-085EF3FED90B}"/>
    <dgm:cxn modelId="{51EBDC3C-A397-0842-BE1F-5F92696BDD4D}" type="presOf" srcId="{72DF348B-B49A-46EE-9AB5-BA467B2FD168}" destId="{EE233DE5-6285-E84F-9380-108FFBF0714E}" srcOrd="0" destOrd="0" presId="urn:microsoft.com/office/officeart/2005/8/layout/process4"/>
    <dgm:cxn modelId="{686EDA77-DE6F-764B-A565-262F645A5446}" type="presParOf" srcId="{E301901C-B566-AB49-8288-B45069D09AC2}" destId="{518701F7-4677-9A40-BA11-E14889B52DD2}" srcOrd="0" destOrd="0" presId="urn:microsoft.com/office/officeart/2005/8/layout/process4"/>
    <dgm:cxn modelId="{698D3405-E80F-E943-9B5D-9998A0BC2D4F}" type="presParOf" srcId="{518701F7-4677-9A40-BA11-E14889B52DD2}" destId="{133C3B28-548A-0F43-B5CF-E29D770D2238}" srcOrd="0" destOrd="0" presId="urn:microsoft.com/office/officeart/2005/8/layout/process4"/>
    <dgm:cxn modelId="{E71E5B72-DF18-814C-BFF8-E7A332252334}" type="presParOf" srcId="{E301901C-B566-AB49-8288-B45069D09AC2}" destId="{252BD51A-5D53-4F4F-B6E8-AF685FE869A1}" srcOrd="1" destOrd="0" presId="urn:microsoft.com/office/officeart/2005/8/layout/process4"/>
    <dgm:cxn modelId="{075618DF-C79A-0E4F-B084-59E25A7D463E}" type="presParOf" srcId="{E301901C-B566-AB49-8288-B45069D09AC2}" destId="{B486EA86-5BE1-4B4B-B577-72487DC4E90A}" srcOrd="2" destOrd="0" presId="urn:microsoft.com/office/officeart/2005/8/layout/process4"/>
    <dgm:cxn modelId="{540E56E6-6F56-4C45-A251-A71180B1CADD}" type="presParOf" srcId="{B486EA86-5BE1-4B4B-B577-72487DC4E90A}" destId="{9DF7DD93-9B2D-7D40-B5BD-FD18D8C204C3}" srcOrd="0" destOrd="0" presId="urn:microsoft.com/office/officeart/2005/8/layout/process4"/>
    <dgm:cxn modelId="{3F43543E-94C7-064A-9570-DE10006337D7}" type="presParOf" srcId="{E301901C-B566-AB49-8288-B45069D09AC2}" destId="{12715B03-AEBF-D044-8F39-7A799E927FF9}" srcOrd="3" destOrd="0" presId="urn:microsoft.com/office/officeart/2005/8/layout/process4"/>
    <dgm:cxn modelId="{F76C9432-EE09-4847-A466-6DA51C6F1A79}" type="presParOf" srcId="{E301901C-B566-AB49-8288-B45069D09AC2}" destId="{8BFEFDA3-A036-5642-86BA-9A102CB79D9A}" srcOrd="4" destOrd="0" presId="urn:microsoft.com/office/officeart/2005/8/layout/process4"/>
    <dgm:cxn modelId="{8FFE8936-CA6D-FD4A-9223-F54E170C7128}" type="presParOf" srcId="{8BFEFDA3-A036-5642-86BA-9A102CB79D9A}" destId="{29E1BCAC-B334-C34E-A5E6-49A5A8E0557E}" srcOrd="0" destOrd="0" presId="urn:microsoft.com/office/officeart/2005/8/layout/process4"/>
    <dgm:cxn modelId="{CCF42767-7CB9-4941-909E-1CA51107C430}" type="presParOf" srcId="{E301901C-B566-AB49-8288-B45069D09AC2}" destId="{C2288D65-3129-3547-8044-EB045D07515D}" srcOrd="5" destOrd="0" presId="urn:microsoft.com/office/officeart/2005/8/layout/process4"/>
    <dgm:cxn modelId="{028A5EB3-AB00-A842-A9FA-87220AA5262D}" type="presParOf" srcId="{E301901C-B566-AB49-8288-B45069D09AC2}" destId="{67A4E3F1-EE70-5546-9DA2-5040979DEE36}" srcOrd="6" destOrd="0" presId="urn:microsoft.com/office/officeart/2005/8/layout/process4"/>
    <dgm:cxn modelId="{D628656E-4BC9-9048-B1D5-D28F42D7F663}" type="presParOf" srcId="{67A4E3F1-EE70-5546-9DA2-5040979DEE36}" destId="{39B2DCCC-06B2-9147-B85C-251B0B85C69F}" srcOrd="0" destOrd="0" presId="urn:microsoft.com/office/officeart/2005/8/layout/process4"/>
    <dgm:cxn modelId="{CA7D2E8C-5E37-9843-9AE6-C8715E2C7E03}" type="presParOf" srcId="{E301901C-B566-AB49-8288-B45069D09AC2}" destId="{6D8D1B1A-A9B2-0D4B-9D50-5C89FA6FD634}" srcOrd="7" destOrd="0" presId="urn:microsoft.com/office/officeart/2005/8/layout/process4"/>
    <dgm:cxn modelId="{7FACEA4C-4214-094B-ADD0-FAE57D1CAB3F}" type="presParOf" srcId="{E301901C-B566-AB49-8288-B45069D09AC2}" destId="{D839C45B-64DE-CA4E-B5A5-751704A175F8}" srcOrd="8" destOrd="0" presId="urn:microsoft.com/office/officeart/2005/8/layout/process4"/>
    <dgm:cxn modelId="{A83CD315-CC60-5A41-9103-D189A32860CD}" type="presParOf" srcId="{D839C45B-64DE-CA4E-B5A5-751704A175F8}" destId="{4447368D-1B42-E042-9157-DE6E7613B097}" srcOrd="0" destOrd="0" presId="urn:microsoft.com/office/officeart/2005/8/layout/process4"/>
    <dgm:cxn modelId="{7E0ADCC3-6448-264D-B448-D5B04857960B}" type="presParOf" srcId="{E301901C-B566-AB49-8288-B45069D09AC2}" destId="{7BD5E24F-02D4-B44E-AC02-7C759E7B55CB}" srcOrd="9" destOrd="0" presId="urn:microsoft.com/office/officeart/2005/8/layout/process4"/>
    <dgm:cxn modelId="{89718830-ABA3-E847-99E2-6672F4C2B512}" type="presParOf" srcId="{E301901C-B566-AB49-8288-B45069D09AC2}" destId="{59790695-90D5-C04D-8EFF-D9D10FCC5996}" srcOrd="10" destOrd="0" presId="urn:microsoft.com/office/officeart/2005/8/layout/process4"/>
    <dgm:cxn modelId="{4EECF389-DDCB-B04F-BBCB-DC5993A06C88}" type="presParOf" srcId="{59790695-90D5-C04D-8EFF-D9D10FCC5996}" destId="{93BD7799-E4AE-B940-AEF6-63EB63C43F17}" srcOrd="0" destOrd="0" presId="urn:microsoft.com/office/officeart/2005/8/layout/process4"/>
    <dgm:cxn modelId="{07B94342-7FDC-9A49-BDB4-7BF1B6FB8FD6}" type="presParOf" srcId="{E301901C-B566-AB49-8288-B45069D09AC2}" destId="{8C92F5C3-50C9-AE47-9684-CE7C20807B75}" srcOrd="11" destOrd="0" presId="urn:microsoft.com/office/officeart/2005/8/layout/process4"/>
    <dgm:cxn modelId="{F89E5635-559B-E347-9955-B69DC69D863D}" type="presParOf" srcId="{E301901C-B566-AB49-8288-B45069D09AC2}" destId="{85F479F7-62B0-4C46-852B-2915C96F6B86}" srcOrd="12" destOrd="0" presId="urn:microsoft.com/office/officeart/2005/8/layout/process4"/>
    <dgm:cxn modelId="{9A59B421-E193-1B4D-9575-3FB47C42866E}" type="presParOf" srcId="{85F479F7-62B0-4C46-852B-2915C96F6B86}" destId="{EE233DE5-6285-E84F-9380-108FFBF0714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0ABF8CCE-7A48-42B2-8919-34E7B8DADA8F}" type="doc">
      <dgm:prSet loTypeId="urn:microsoft.com/office/officeart/2005/8/layout/default" loCatId="list" qsTypeId="urn:microsoft.com/office/officeart/2005/8/quickstyle/3d1" qsCatId="3D" csTypeId="urn:microsoft.com/office/officeart/2005/8/colors/colorful1" csCatId="colorful" phldr="1"/>
      <dgm:spPr/>
      <dgm:t>
        <a:bodyPr/>
        <a:lstStyle/>
        <a:p>
          <a:endParaRPr lang="en-US"/>
        </a:p>
      </dgm:t>
    </dgm:pt>
    <dgm:pt modelId="{D62CFD83-DA68-4BD6-A7B5-1B16C950C091}">
      <dgm:prSet phldrT="[Text]"/>
      <dgm:spPr>
        <a:solidFill>
          <a:srgbClr val="6A2F6A"/>
        </a:solidFill>
        <a:scene3d>
          <a:camera prst="orthographicFront"/>
          <a:lightRig rig="flat" dir="t"/>
        </a:scene3d>
        <a:sp3d prstMaterial="plastic">
          <a:bevelB w="88900" h="31750" prst="angle"/>
        </a:sp3d>
      </dgm:spPr>
      <dgm:t>
        <a:bodyPr/>
        <a:lstStyle/>
        <a:p>
          <a:r>
            <a:rPr lang="en-US" dirty="0"/>
            <a:t>How much of the financial aid is free money?	</a:t>
          </a:r>
        </a:p>
      </dgm:t>
    </dgm:pt>
    <dgm:pt modelId="{9D464A5E-C4A5-440E-89DA-967ED3D9308C}" type="parTrans" cxnId="{5DFE3E75-8135-42EF-8CC2-D94442F8F478}">
      <dgm:prSet/>
      <dgm:spPr/>
      <dgm:t>
        <a:bodyPr/>
        <a:lstStyle/>
        <a:p>
          <a:endParaRPr lang="en-US"/>
        </a:p>
      </dgm:t>
    </dgm:pt>
    <dgm:pt modelId="{E6D87570-ED14-4D09-97C0-A202C2179108}" type="sibTrans" cxnId="{5DFE3E75-8135-42EF-8CC2-D94442F8F478}">
      <dgm:prSet/>
      <dgm:spPr/>
      <dgm:t>
        <a:bodyPr/>
        <a:lstStyle/>
        <a:p>
          <a:endParaRPr lang="en-US"/>
        </a:p>
      </dgm:t>
    </dgm:pt>
    <dgm:pt modelId="{1BBE5913-AFDD-41B2-9A5D-EBDC35B5F5C2}">
      <dgm:prSet phldrT="[Text]"/>
      <dgm:spPr>
        <a:solidFill>
          <a:srgbClr val="3C8A8E"/>
        </a:solidFill>
        <a:scene3d>
          <a:camera prst="orthographicFront"/>
          <a:lightRig rig="flat" dir="t"/>
        </a:scene3d>
        <a:sp3d prstMaterial="plastic">
          <a:bevelB w="88900" h="31750" prst="angle"/>
        </a:sp3d>
      </dgm:spPr>
      <dgm:t>
        <a:bodyPr/>
        <a:lstStyle/>
        <a:p>
          <a:r>
            <a:rPr lang="en-US" dirty="0"/>
            <a:t>Which awards are based on need, and which are based on merit?</a:t>
          </a:r>
        </a:p>
      </dgm:t>
    </dgm:pt>
    <dgm:pt modelId="{1A5626A9-7821-4C28-9E6A-2B482D18C81F}" type="parTrans" cxnId="{7C256937-C788-4016-8F96-BF76CD630CBF}">
      <dgm:prSet/>
      <dgm:spPr/>
      <dgm:t>
        <a:bodyPr/>
        <a:lstStyle/>
        <a:p>
          <a:endParaRPr lang="en-US"/>
        </a:p>
      </dgm:t>
    </dgm:pt>
    <dgm:pt modelId="{7C013F8F-7EA7-4B5B-A417-EF1E85A8C6A8}" type="sibTrans" cxnId="{7C256937-C788-4016-8F96-BF76CD630CBF}">
      <dgm:prSet/>
      <dgm:spPr/>
      <dgm:t>
        <a:bodyPr/>
        <a:lstStyle/>
        <a:p>
          <a:endParaRPr lang="en-US"/>
        </a:p>
      </dgm:t>
    </dgm:pt>
    <dgm:pt modelId="{675A3D0E-7B8B-43BC-B71D-F84C9DC64456}">
      <dgm:prSet phldrT="[Text]"/>
      <dgm:spPr>
        <a:solidFill>
          <a:srgbClr val="386526"/>
        </a:solidFill>
        <a:scene3d>
          <a:camera prst="orthographicFront"/>
          <a:lightRig rig="flat" dir="t"/>
        </a:scene3d>
        <a:sp3d prstMaterial="plastic">
          <a:bevelB w="88900" h="31750" prst="angle"/>
        </a:sp3d>
      </dgm:spPr>
      <dgm:t>
        <a:bodyPr/>
        <a:lstStyle/>
        <a:p>
          <a:r>
            <a:rPr lang="en-US" dirty="0"/>
            <a:t>Are there any conditions on the free money? GPA requirement?</a:t>
          </a:r>
        </a:p>
      </dgm:t>
    </dgm:pt>
    <dgm:pt modelId="{DB2F3D07-229A-486F-872F-9FA0A4B283A1}" type="parTrans" cxnId="{D08A363A-7D7C-4DA0-A5A7-24902E51393A}">
      <dgm:prSet/>
      <dgm:spPr/>
      <dgm:t>
        <a:bodyPr/>
        <a:lstStyle/>
        <a:p>
          <a:endParaRPr lang="en-US"/>
        </a:p>
      </dgm:t>
    </dgm:pt>
    <dgm:pt modelId="{0636B946-C257-49C0-A459-C86AA656DF82}" type="sibTrans" cxnId="{D08A363A-7D7C-4DA0-A5A7-24902E51393A}">
      <dgm:prSet/>
      <dgm:spPr/>
      <dgm:t>
        <a:bodyPr/>
        <a:lstStyle/>
        <a:p>
          <a:endParaRPr lang="en-US"/>
        </a:p>
      </dgm:t>
    </dgm:pt>
    <dgm:pt modelId="{AADC6B25-A372-400D-9A26-9670B32E8FA0}">
      <dgm:prSet phldrT="[Text]"/>
      <dgm:spPr>
        <a:solidFill>
          <a:srgbClr val="34437E"/>
        </a:solidFill>
        <a:scene3d>
          <a:camera prst="orthographicFront"/>
          <a:lightRig rig="flat" dir="t"/>
        </a:scene3d>
        <a:sp3d prstMaterial="plastic">
          <a:bevelB w="88900" h="31750" prst="angle"/>
        </a:sp3d>
      </dgm:spPr>
      <dgm:t>
        <a:bodyPr/>
        <a:lstStyle/>
        <a:p>
          <a:r>
            <a:rPr lang="en-US" dirty="0"/>
            <a:t>Will awards increase as tuition increases?</a:t>
          </a:r>
        </a:p>
      </dgm:t>
    </dgm:pt>
    <dgm:pt modelId="{EE95D136-1663-4AB9-87C4-C89134CF7271}" type="parTrans" cxnId="{1F2B7474-14D6-48B7-A985-257733DE2B63}">
      <dgm:prSet/>
      <dgm:spPr/>
      <dgm:t>
        <a:bodyPr/>
        <a:lstStyle/>
        <a:p>
          <a:endParaRPr lang="en-US"/>
        </a:p>
      </dgm:t>
    </dgm:pt>
    <dgm:pt modelId="{91F7F2F8-54FB-4A0A-B27E-BFDA6847720C}" type="sibTrans" cxnId="{1F2B7474-14D6-48B7-A985-257733DE2B63}">
      <dgm:prSet/>
      <dgm:spPr/>
      <dgm:t>
        <a:bodyPr/>
        <a:lstStyle/>
        <a:p>
          <a:endParaRPr lang="en-US"/>
        </a:p>
      </dgm:t>
    </dgm:pt>
    <dgm:pt modelId="{145FFC52-EB1A-4224-92A1-044332446394}">
      <dgm:prSet phldrT="[Text]"/>
      <dgm:spPr>
        <a:solidFill>
          <a:srgbClr val="C32768"/>
        </a:solidFill>
        <a:scene3d>
          <a:camera prst="orthographicFront"/>
          <a:lightRig rig="flat" dir="t"/>
        </a:scene3d>
        <a:sp3d prstMaterial="plastic">
          <a:bevelB w="88900" h="31750" prst="angle"/>
        </a:sp3d>
      </dgm:spPr>
      <dgm:t>
        <a:bodyPr/>
        <a:lstStyle/>
        <a:p>
          <a:r>
            <a:rPr lang="en-US" dirty="0"/>
            <a:t>Will awards change from year to year? </a:t>
          </a:r>
        </a:p>
      </dgm:t>
    </dgm:pt>
    <dgm:pt modelId="{1568843B-CD70-474D-8727-300941A9A8C2}" type="parTrans" cxnId="{DF9AD528-B830-433A-8EAF-C2470EBF5441}">
      <dgm:prSet/>
      <dgm:spPr/>
      <dgm:t>
        <a:bodyPr/>
        <a:lstStyle/>
        <a:p>
          <a:endParaRPr lang="en-US"/>
        </a:p>
      </dgm:t>
    </dgm:pt>
    <dgm:pt modelId="{0E106F12-6BF5-40B9-9805-399DBD86EE72}" type="sibTrans" cxnId="{DF9AD528-B830-433A-8EAF-C2470EBF5441}">
      <dgm:prSet/>
      <dgm:spPr/>
      <dgm:t>
        <a:bodyPr/>
        <a:lstStyle/>
        <a:p>
          <a:endParaRPr lang="en-US"/>
        </a:p>
      </dgm:t>
    </dgm:pt>
    <dgm:pt modelId="{E7BD9E02-AB16-433B-A02A-0B4868230AB9}">
      <dgm:prSet phldrT="[Text]"/>
      <dgm:spPr>
        <a:solidFill>
          <a:srgbClr val="CB0A21"/>
        </a:solidFill>
        <a:scene3d>
          <a:camera prst="orthographicFront"/>
          <a:lightRig rig="flat" dir="t"/>
        </a:scene3d>
        <a:sp3d prstMaterial="plastic">
          <a:bevelB w="88900" h="31750" prst="angle"/>
        </a:sp3d>
      </dgm:spPr>
      <dgm:t>
        <a:bodyPr/>
        <a:lstStyle/>
        <a:p>
          <a:r>
            <a:rPr lang="en-US" dirty="0"/>
            <a:t>Will loans be needed?</a:t>
          </a:r>
        </a:p>
      </dgm:t>
    </dgm:pt>
    <dgm:pt modelId="{56DEA081-9982-4BF0-AF2D-37E5AE84399F}" type="parTrans" cxnId="{EEA6CE3A-E162-4A11-93AE-BE03AE653504}">
      <dgm:prSet/>
      <dgm:spPr/>
      <dgm:t>
        <a:bodyPr/>
        <a:lstStyle/>
        <a:p>
          <a:endParaRPr lang="en-US"/>
        </a:p>
      </dgm:t>
    </dgm:pt>
    <dgm:pt modelId="{ED5E3973-0D69-438B-BE0A-60F5BB846B22}" type="sibTrans" cxnId="{EEA6CE3A-E162-4A11-93AE-BE03AE653504}">
      <dgm:prSet/>
      <dgm:spPr/>
      <dgm:t>
        <a:bodyPr/>
        <a:lstStyle/>
        <a:p>
          <a:endParaRPr lang="en-US"/>
        </a:p>
      </dgm:t>
    </dgm:pt>
    <dgm:pt modelId="{D3EBF1D3-C21C-4E32-917B-FC154CB9F9A7}" type="pres">
      <dgm:prSet presAssocID="{0ABF8CCE-7A48-42B2-8919-34E7B8DADA8F}" presName="diagram" presStyleCnt="0">
        <dgm:presLayoutVars>
          <dgm:dir/>
          <dgm:resizeHandles val="exact"/>
        </dgm:presLayoutVars>
      </dgm:prSet>
      <dgm:spPr/>
      <dgm:t>
        <a:bodyPr/>
        <a:lstStyle/>
        <a:p>
          <a:endParaRPr lang="en-US"/>
        </a:p>
      </dgm:t>
    </dgm:pt>
    <dgm:pt modelId="{A964C3F9-6ECD-49DE-A4F0-6F42E5AA57D3}" type="pres">
      <dgm:prSet presAssocID="{D62CFD83-DA68-4BD6-A7B5-1B16C950C091}" presName="node" presStyleLbl="node1" presStyleIdx="0" presStyleCnt="6">
        <dgm:presLayoutVars>
          <dgm:bulletEnabled val="1"/>
        </dgm:presLayoutVars>
      </dgm:prSet>
      <dgm:spPr/>
      <dgm:t>
        <a:bodyPr/>
        <a:lstStyle/>
        <a:p>
          <a:endParaRPr lang="en-US"/>
        </a:p>
      </dgm:t>
    </dgm:pt>
    <dgm:pt modelId="{2C3C11C7-CDEA-4A68-9831-A0031BA1AB15}" type="pres">
      <dgm:prSet presAssocID="{E6D87570-ED14-4D09-97C0-A202C2179108}" presName="sibTrans" presStyleCnt="0"/>
      <dgm:spPr/>
    </dgm:pt>
    <dgm:pt modelId="{F3498240-D611-460C-A6D0-33A1CA39B5D8}" type="pres">
      <dgm:prSet presAssocID="{1BBE5913-AFDD-41B2-9A5D-EBDC35B5F5C2}" presName="node" presStyleLbl="node1" presStyleIdx="1" presStyleCnt="6">
        <dgm:presLayoutVars>
          <dgm:bulletEnabled val="1"/>
        </dgm:presLayoutVars>
      </dgm:prSet>
      <dgm:spPr/>
      <dgm:t>
        <a:bodyPr/>
        <a:lstStyle/>
        <a:p>
          <a:endParaRPr lang="en-US"/>
        </a:p>
      </dgm:t>
    </dgm:pt>
    <dgm:pt modelId="{E595CCCC-447E-4D21-988D-35CD89F5DA00}" type="pres">
      <dgm:prSet presAssocID="{7C013F8F-7EA7-4B5B-A417-EF1E85A8C6A8}" presName="sibTrans" presStyleCnt="0"/>
      <dgm:spPr/>
    </dgm:pt>
    <dgm:pt modelId="{82D5B094-350A-4E62-BB19-C88455896F7B}" type="pres">
      <dgm:prSet presAssocID="{675A3D0E-7B8B-43BC-B71D-F84C9DC64456}" presName="node" presStyleLbl="node1" presStyleIdx="2" presStyleCnt="6">
        <dgm:presLayoutVars>
          <dgm:bulletEnabled val="1"/>
        </dgm:presLayoutVars>
      </dgm:prSet>
      <dgm:spPr/>
      <dgm:t>
        <a:bodyPr/>
        <a:lstStyle/>
        <a:p>
          <a:endParaRPr lang="en-US"/>
        </a:p>
      </dgm:t>
    </dgm:pt>
    <dgm:pt modelId="{9112A5D8-F74A-4C69-8C5A-34D86D01BB57}" type="pres">
      <dgm:prSet presAssocID="{0636B946-C257-49C0-A459-C86AA656DF82}" presName="sibTrans" presStyleCnt="0"/>
      <dgm:spPr/>
    </dgm:pt>
    <dgm:pt modelId="{A21E9E0F-7DAF-4A49-B18A-A9BCD5AC5682}" type="pres">
      <dgm:prSet presAssocID="{AADC6B25-A372-400D-9A26-9670B32E8FA0}" presName="node" presStyleLbl="node1" presStyleIdx="3" presStyleCnt="6">
        <dgm:presLayoutVars>
          <dgm:bulletEnabled val="1"/>
        </dgm:presLayoutVars>
      </dgm:prSet>
      <dgm:spPr/>
      <dgm:t>
        <a:bodyPr/>
        <a:lstStyle/>
        <a:p>
          <a:endParaRPr lang="en-US"/>
        </a:p>
      </dgm:t>
    </dgm:pt>
    <dgm:pt modelId="{1DF9D657-B843-4876-90A6-371D09BE1396}" type="pres">
      <dgm:prSet presAssocID="{91F7F2F8-54FB-4A0A-B27E-BFDA6847720C}" presName="sibTrans" presStyleCnt="0"/>
      <dgm:spPr/>
    </dgm:pt>
    <dgm:pt modelId="{E673C3BF-2B27-4C30-8E1B-FF4B88BC20A6}" type="pres">
      <dgm:prSet presAssocID="{145FFC52-EB1A-4224-92A1-044332446394}" presName="node" presStyleLbl="node1" presStyleIdx="4" presStyleCnt="6">
        <dgm:presLayoutVars>
          <dgm:bulletEnabled val="1"/>
        </dgm:presLayoutVars>
      </dgm:prSet>
      <dgm:spPr/>
      <dgm:t>
        <a:bodyPr/>
        <a:lstStyle/>
        <a:p>
          <a:endParaRPr lang="en-US"/>
        </a:p>
      </dgm:t>
    </dgm:pt>
    <dgm:pt modelId="{F633DB8A-E176-4FD9-9213-504229D8FB2D}" type="pres">
      <dgm:prSet presAssocID="{0E106F12-6BF5-40B9-9805-399DBD86EE72}" presName="sibTrans" presStyleCnt="0"/>
      <dgm:spPr/>
    </dgm:pt>
    <dgm:pt modelId="{6B260DFB-54C7-420C-8B1E-1500F5783D55}" type="pres">
      <dgm:prSet presAssocID="{E7BD9E02-AB16-433B-A02A-0B4868230AB9}" presName="node" presStyleLbl="node1" presStyleIdx="5" presStyleCnt="6">
        <dgm:presLayoutVars>
          <dgm:bulletEnabled val="1"/>
        </dgm:presLayoutVars>
      </dgm:prSet>
      <dgm:spPr/>
      <dgm:t>
        <a:bodyPr/>
        <a:lstStyle/>
        <a:p>
          <a:endParaRPr lang="en-US"/>
        </a:p>
      </dgm:t>
    </dgm:pt>
  </dgm:ptLst>
  <dgm:cxnLst>
    <dgm:cxn modelId="{2F0C5396-4E73-4097-9D0E-115AC01266AF}" type="presOf" srcId="{675A3D0E-7B8B-43BC-B71D-F84C9DC64456}" destId="{82D5B094-350A-4E62-BB19-C88455896F7B}" srcOrd="0" destOrd="0" presId="urn:microsoft.com/office/officeart/2005/8/layout/default"/>
    <dgm:cxn modelId="{3C574DF6-C701-46F4-AD40-8219F3156DAE}" type="presOf" srcId="{AADC6B25-A372-400D-9A26-9670B32E8FA0}" destId="{A21E9E0F-7DAF-4A49-B18A-A9BCD5AC5682}" srcOrd="0" destOrd="0" presId="urn:microsoft.com/office/officeart/2005/8/layout/default"/>
    <dgm:cxn modelId="{5DFE3E75-8135-42EF-8CC2-D94442F8F478}" srcId="{0ABF8CCE-7A48-42B2-8919-34E7B8DADA8F}" destId="{D62CFD83-DA68-4BD6-A7B5-1B16C950C091}" srcOrd="0" destOrd="0" parTransId="{9D464A5E-C4A5-440E-89DA-967ED3D9308C}" sibTransId="{E6D87570-ED14-4D09-97C0-A202C2179108}"/>
    <dgm:cxn modelId="{F1832D53-FB08-4EE2-A526-41D57F339B78}" type="presOf" srcId="{1BBE5913-AFDD-41B2-9A5D-EBDC35B5F5C2}" destId="{F3498240-D611-460C-A6D0-33A1CA39B5D8}" srcOrd="0" destOrd="0" presId="urn:microsoft.com/office/officeart/2005/8/layout/default"/>
    <dgm:cxn modelId="{4EEEC276-0EC0-4A8E-A470-19FBA82CC75A}" type="presOf" srcId="{145FFC52-EB1A-4224-92A1-044332446394}" destId="{E673C3BF-2B27-4C30-8E1B-FF4B88BC20A6}" srcOrd="0" destOrd="0" presId="urn:microsoft.com/office/officeart/2005/8/layout/default"/>
    <dgm:cxn modelId="{4E75EAD8-2838-4CD9-9157-C65E8EC7030B}" type="presOf" srcId="{E7BD9E02-AB16-433B-A02A-0B4868230AB9}" destId="{6B260DFB-54C7-420C-8B1E-1500F5783D55}" srcOrd="0" destOrd="0" presId="urn:microsoft.com/office/officeart/2005/8/layout/default"/>
    <dgm:cxn modelId="{1F2B7474-14D6-48B7-A985-257733DE2B63}" srcId="{0ABF8CCE-7A48-42B2-8919-34E7B8DADA8F}" destId="{AADC6B25-A372-400D-9A26-9670B32E8FA0}" srcOrd="3" destOrd="0" parTransId="{EE95D136-1663-4AB9-87C4-C89134CF7271}" sibTransId="{91F7F2F8-54FB-4A0A-B27E-BFDA6847720C}"/>
    <dgm:cxn modelId="{571747FF-9FD3-49F4-B37B-94BE9A1F6B18}" type="presOf" srcId="{0ABF8CCE-7A48-42B2-8919-34E7B8DADA8F}" destId="{D3EBF1D3-C21C-4E32-917B-FC154CB9F9A7}" srcOrd="0" destOrd="0" presId="urn:microsoft.com/office/officeart/2005/8/layout/default"/>
    <dgm:cxn modelId="{7C256937-C788-4016-8F96-BF76CD630CBF}" srcId="{0ABF8CCE-7A48-42B2-8919-34E7B8DADA8F}" destId="{1BBE5913-AFDD-41B2-9A5D-EBDC35B5F5C2}" srcOrd="1" destOrd="0" parTransId="{1A5626A9-7821-4C28-9E6A-2B482D18C81F}" sibTransId="{7C013F8F-7EA7-4B5B-A417-EF1E85A8C6A8}"/>
    <dgm:cxn modelId="{DF9AD528-B830-433A-8EAF-C2470EBF5441}" srcId="{0ABF8CCE-7A48-42B2-8919-34E7B8DADA8F}" destId="{145FFC52-EB1A-4224-92A1-044332446394}" srcOrd="4" destOrd="0" parTransId="{1568843B-CD70-474D-8727-300941A9A8C2}" sibTransId="{0E106F12-6BF5-40B9-9805-399DBD86EE72}"/>
    <dgm:cxn modelId="{55D402AF-7DC2-4400-BC3C-EC8C82F0932C}" type="presOf" srcId="{D62CFD83-DA68-4BD6-A7B5-1B16C950C091}" destId="{A964C3F9-6ECD-49DE-A4F0-6F42E5AA57D3}" srcOrd="0" destOrd="0" presId="urn:microsoft.com/office/officeart/2005/8/layout/default"/>
    <dgm:cxn modelId="{EEA6CE3A-E162-4A11-93AE-BE03AE653504}" srcId="{0ABF8CCE-7A48-42B2-8919-34E7B8DADA8F}" destId="{E7BD9E02-AB16-433B-A02A-0B4868230AB9}" srcOrd="5" destOrd="0" parTransId="{56DEA081-9982-4BF0-AF2D-37E5AE84399F}" sibTransId="{ED5E3973-0D69-438B-BE0A-60F5BB846B22}"/>
    <dgm:cxn modelId="{D08A363A-7D7C-4DA0-A5A7-24902E51393A}" srcId="{0ABF8CCE-7A48-42B2-8919-34E7B8DADA8F}" destId="{675A3D0E-7B8B-43BC-B71D-F84C9DC64456}" srcOrd="2" destOrd="0" parTransId="{DB2F3D07-229A-486F-872F-9FA0A4B283A1}" sibTransId="{0636B946-C257-49C0-A459-C86AA656DF82}"/>
    <dgm:cxn modelId="{AA0017D6-5909-4216-9489-501576AEA9CB}" type="presParOf" srcId="{D3EBF1D3-C21C-4E32-917B-FC154CB9F9A7}" destId="{A964C3F9-6ECD-49DE-A4F0-6F42E5AA57D3}" srcOrd="0" destOrd="0" presId="urn:microsoft.com/office/officeart/2005/8/layout/default"/>
    <dgm:cxn modelId="{F7B81FB7-FB55-4C1C-BC5B-0EFEF765AE09}" type="presParOf" srcId="{D3EBF1D3-C21C-4E32-917B-FC154CB9F9A7}" destId="{2C3C11C7-CDEA-4A68-9831-A0031BA1AB15}" srcOrd="1" destOrd="0" presId="urn:microsoft.com/office/officeart/2005/8/layout/default"/>
    <dgm:cxn modelId="{FCBFD8CA-BB74-49F0-BBAE-662FF8C5BDC4}" type="presParOf" srcId="{D3EBF1D3-C21C-4E32-917B-FC154CB9F9A7}" destId="{F3498240-D611-460C-A6D0-33A1CA39B5D8}" srcOrd="2" destOrd="0" presId="urn:microsoft.com/office/officeart/2005/8/layout/default"/>
    <dgm:cxn modelId="{C56B1856-98E1-4B62-B855-2D139B20A1A9}" type="presParOf" srcId="{D3EBF1D3-C21C-4E32-917B-FC154CB9F9A7}" destId="{E595CCCC-447E-4D21-988D-35CD89F5DA00}" srcOrd="3" destOrd="0" presId="urn:microsoft.com/office/officeart/2005/8/layout/default"/>
    <dgm:cxn modelId="{2BD435A9-CEBA-4634-B3BC-4C46797E370E}" type="presParOf" srcId="{D3EBF1D3-C21C-4E32-917B-FC154CB9F9A7}" destId="{82D5B094-350A-4E62-BB19-C88455896F7B}" srcOrd="4" destOrd="0" presId="urn:microsoft.com/office/officeart/2005/8/layout/default"/>
    <dgm:cxn modelId="{9161C7C0-DF5B-4857-9195-F9893215C02F}" type="presParOf" srcId="{D3EBF1D3-C21C-4E32-917B-FC154CB9F9A7}" destId="{9112A5D8-F74A-4C69-8C5A-34D86D01BB57}" srcOrd="5" destOrd="0" presId="urn:microsoft.com/office/officeart/2005/8/layout/default"/>
    <dgm:cxn modelId="{E0CC85E4-F0C7-408F-A5A7-43A1D7FD8C3B}" type="presParOf" srcId="{D3EBF1D3-C21C-4E32-917B-FC154CB9F9A7}" destId="{A21E9E0F-7DAF-4A49-B18A-A9BCD5AC5682}" srcOrd="6" destOrd="0" presId="urn:microsoft.com/office/officeart/2005/8/layout/default"/>
    <dgm:cxn modelId="{C7898E3C-608A-474D-90EA-DD032EC4393C}" type="presParOf" srcId="{D3EBF1D3-C21C-4E32-917B-FC154CB9F9A7}" destId="{1DF9D657-B843-4876-90A6-371D09BE1396}" srcOrd="7" destOrd="0" presId="urn:microsoft.com/office/officeart/2005/8/layout/default"/>
    <dgm:cxn modelId="{7427EA1C-A587-4796-A20A-735BBD6DEF0A}" type="presParOf" srcId="{D3EBF1D3-C21C-4E32-917B-FC154CB9F9A7}" destId="{E673C3BF-2B27-4C30-8E1B-FF4B88BC20A6}" srcOrd="8" destOrd="0" presId="urn:microsoft.com/office/officeart/2005/8/layout/default"/>
    <dgm:cxn modelId="{CBF6C970-EC2E-4920-9DE0-90879CE9E5CD}" type="presParOf" srcId="{D3EBF1D3-C21C-4E32-917B-FC154CB9F9A7}" destId="{F633DB8A-E176-4FD9-9213-504229D8FB2D}" srcOrd="9" destOrd="0" presId="urn:microsoft.com/office/officeart/2005/8/layout/default"/>
    <dgm:cxn modelId="{9B14CAD3-97EF-468D-94E8-FAD7CD127165}" type="presParOf" srcId="{D3EBF1D3-C21C-4E32-917B-FC154CB9F9A7}" destId="{6B260DFB-54C7-420C-8B1E-1500F5783D5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7546B7-9065-40D2-8ACE-90D7D03E7BCA}">
      <dsp:nvSpPr>
        <dsp:cNvPr id="0" name=""/>
        <dsp:cNvSpPr/>
      </dsp:nvSpPr>
      <dsp:spPr>
        <a:xfrm>
          <a:off x="0" y="0"/>
          <a:ext cx="10865795" cy="1096546"/>
        </a:xfrm>
        <a:prstGeom prst="roundRect">
          <a:avLst>
            <a:gd name="adj" fmla="val 10000"/>
          </a:avLst>
        </a:prstGeom>
        <a:solidFill>
          <a:srgbClr val="00729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b="1" kern="1200" dirty="0"/>
            <a:t>Federal Government </a:t>
          </a:r>
          <a:r>
            <a:rPr lang="en-US" sz="2000" b="1" kern="1200" dirty="0"/>
            <a:t>(studentaid.gov) </a:t>
          </a:r>
        </a:p>
      </dsp:txBody>
      <dsp:txXfrm>
        <a:off x="2282813" y="0"/>
        <a:ext cx="8582981" cy="1096546"/>
      </dsp:txXfrm>
    </dsp:sp>
    <dsp:sp modelId="{7948FC8F-02CF-4E3D-AD89-CF76B184FDCE}">
      <dsp:nvSpPr>
        <dsp:cNvPr id="0" name=""/>
        <dsp:cNvSpPr/>
      </dsp:nvSpPr>
      <dsp:spPr>
        <a:xfrm>
          <a:off x="109654" y="109654"/>
          <a:ext cx="2173159" cy="877237"/>
        </a:xfrm>
        <a:prstGeom prst="roundRect">
          <a:avLst>
            <a:gd name="adj" fmla="val 10000"/>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C9F129-0BB2-4AB5-888F-76A4DB0E6632}">
      <dsp:nvSpPr>
        <dsp:cNvPr id="0" name=""/>
        <dsp:cNvSpPr/>
      </dsp:nvSpPr>
      <dsp:spPr>
        <a:xfrm>
          <a:off x="0" y="1206201"/>
          <a:ext cx="10865795" cy="1096546"/>
        </a:xfrm>
        <a:prstGeom prst="roundRect">
          <a:avLst>
            <a:gd name="adj" fmla="val 10000"/>
          </a:avLst>
        </a:prstGeom>
        <a:solidFill>
          <a:srgbClr val="9227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l" defTabSz="1555750">
            <a:lnSpc>
              <a:spcPct val="90000"/>
            </a:lnSpc>
            <a:spcBef>
              <a:spcPct val="0"/>
            </a:spcBef>
            <a:spcAft>
              <a:spcPct val="35000"/>
            </a:spcAft>
          </a:pPr>
          <a:r>
            <a:rPr lang="en-US" sz="3500" b="1" kern="1200" dirty="0"/>
            <a:t>State Government </a:t>
          </a:r>
          <a:r>
            <a:rPr lang="en-US" sz="2000" b="1" kern="1200" dirty="0"/>
            <a:t>(pheaa.org)</a:t>
          </a:r>
        </a:p>
      </dsp:txBody>
      <dsp:txXfrm>
        <a:off x="2282813" y="1206201"/>
        <a:ext cx="8582981" cy="1096546"/>
      </dsp:txXfrm>
    </dsp:sp>
    <dsp:sp modelId="{7B27083F-11EA-42A9-8568-F551F3D5AC9D}">
      <dsp:nvSpPr>
        <dsp:cNvPr id="0" name=""/>
        <dsp:cNvSpPr/>
      </dsp:nvSpPr>
      <dsp:spPr>
        <a:xfrm>
          <a:off x="109654" y="1315855"/>
          <a:ext cx="2173159" cy="877237"/>
        </a:xfrm>
        <a:prstGeom prst="roundRect">
          <a:avLst>
            <a:gd name="adj" fmla="val 10000"/>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519A10B-5E81-47B4-A7B7-99AD5A26E253}">
      <dsp:nvSpPr>
        <dsp:cNvPr id="0" name=""/>
        <dsp:cNvSpPr/>
      </dsp:nvSpPr>
      <dsp:spPr>
        <a:xfrm>
          <a:off x="0" y="2412402"/>
          <a:ext cx="10865795" cy="1096546"/>
        </a:xfrm>
        <a:prstGeom prst="roundRect">
          <a:avLst>
            <a:gd name="adj" fmla="val 10000"/>
          </a:avLst>
        </a:prstGeom>
        <a:solidFill>
          <a:srgbClr val="41762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l" defTabSz="2311400">
            <a:lnSpc>
              <a:spcPct val="90000"/>
            </a:lnSpc>
            <a:spcBef>
              <a:spcPct val="0"/>
            </a:spcBef>
            <a:spcAft>
              <a:spcPct val="35000"/>
            </a:spcAft>
          </a:pPr>
          <a:r>
            <a:rPr lang="en-US" sz="5200" b="1" kern="1200" dirty="0"/>
            <a:t>School or College </a:t>
          </a:r>
        </a:p>
      </dsp:txBody>
      <dsp:txXfrm>
        <a:off x="2282813" y="2412402"/>
        <a:ext cx="8582981" cy="1096546"/>
      </dsp:txXfrm>
    </dsp:sp>
    <dsp:sp modelId="{C2598690-394C-4962-845D-C9927F26CBED}">
      <dsp:nvSpPr>
        <dsp:cNvPr id="0" name=""/>
        <dsp:cNvSpPr/>
      </dsp:nvSpPr>
      <dsp:spPr>
        <a:xfrm>
          <a:off x="109654" y="2522057"/>
          <a:ext cx="2173159" cy="877237"/>
        </a:xfrm>
        <a:prstGeom prst="roundRect">
          <a:avLst>
            <a:gd name="adj" fmla="val 10000"/>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BFA05D5-870B-4B4B-A007-B74C5400BD5A}">
      <dsp:nvSpPr>
        <dsp:cNvPr id="0" name=""/>
        <dsp:cNvSpPr/>
      </dsp:nvSpPr>
      <dsp:spPr>
        <a:xfrm>
          <a:off x="0" y="3618603"/>
          <a:ext cx="10865795" cy="1096546"/>
        </a:xfrm>
        <a:prstGeom prst="roundRect">
          <a:avLst>
            <a:gd name="adj" fmla="val 10000"/>
          </a:avLst>
        </a:prstGeom>
        <a:solidFill>
          <a:srgbClr val="FF99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8120" tIns="198120" rIns="198120" bIns="198120" numCol="1" spcCol="1270" anchor="ctr" anchorCtr="0">
          <a:noAutofit/>
        </a:bodyPr>
        <a:lstStyle/>
        <a:p>
          <a:pPr lvl="0" algn="l" defTabSz="2311400">
            <a:lnSpc>
              <a:spcPct val="90000"/>
            </a:lnSpc>
            <a:spcBef>
              <a:spcPct val="0"/>
            </a:spcBef>
            <a:spcAft>
              <a:spcPct val="35000"/>
            </a:spcAft>
          </a:pPr>
          <a:r>
            <a:rPr lang="en-US" sz="5200" b="1" kern="1200" dirty="0"/>
            <a:t>Scholarships</a:t>
          </a:r>
        </a:p>
      </dsp:txBody>
      <dsp:txXfrm>
        <a:off x="2282813" y="3618603"/>
        <a:ext cx="8582981" cy="1096546"/>
      </dsp:txXfrm>
    </dsp:sp>
    <dsp:sp modelId="{19442893-43B3-4FD8-A565-C68AD39C2630}">
      <dsp:nvSpPr>
        <dsp:cNvPr id="0" name=""/>
        <dsp:cNvSpPr/>
      </dsp:nvSpPr>
      <dsp:spPr>
        <a:xfrm>
          <a:off x="109654" y="3728258"/>
          <a:ext cx="2173159" cy="877237"/>
        </a:xfrm>
        <a:prstGeom prst="roundRect">
          <a:avLst>
            <a:gd name="adj" fmla="val 10000"/>
          </a:avLst>
        </a:prstGeom>
        <a:blipFill>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454C6F-2BEC-4B95-AAE4-DED579AF3C5D}">
      <dsp:nvSpPr>
        <dsp:cNvPr id="0" name=""/>
        <dsp:cNvSpPr/>
      </dsp:nvSpPr>
      <dsp:spPr>
        <a:xfrm>
          <a:off x="0" y="0"/>
          <a:ext cx="3332559" cy="2666047"/>
        </a:xfrm>
        <a:prstGeom prst="rect">
          <a:avLst/>
        </a:prstGeom>
        <a:blipFill>
          <a:blip xmlns:r="http://schemas.openxmlformats.org/officeDocument/2006/relationships" r:embed="rId1" cstate="email">
            <a:extLst>
              <a:ext uri="{28A0092B-C50C-407E-A947-70E740481C1C}">
                <a14:useLocalDpi xmlns:a14="http://schemas.microsoft.com/office/drawing/2010/main"/>
              </a:ext>
            </a:extLst>
          </a:blip>
          <a:srcRect/>
          <a:stretch>
            <a:fillRect l="-21000" r="-2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57A95DB-16DD-470C-9656-D415A38198BA}">
      <dsp:nvSpPr>
        <dsp:cNvPr id="0" name=""/>
        <dsp:cNvSpPr/>
      </dsp:nvSpPr>
      <dsp:spPr>
        <a:xfrm>
          <a:off x="14285" y="2271475"/>
          <a:ext cx="3308311" cy="2559286"/>
        </a:xfrm>
        <a:prstGeom prst="wedgeRectCallout">
          <a:avLst>
            <a:gd name="adj1" fmla="val 20250"/>
            <a:gd name="adj2" fmla="val -60700"/>
          </a:avLst>
        </a:prstGeom>
        <a:solidFill>
          <a:srgbClr val="9227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Postsecondary Scholarships</a:t>
          </a:r>
        </a:p>
      </dsp:txBody>
      <dsp:txXfrm>
        <a:off x="14285" y="2271475"/>
        <a:ext cx="3308311" cy="2559286"/>
      </dsp:txXfrm>
    </dsp:sp>
    <dsp:sp modelId="{033789DD-8F0B-4AC4-B6D2-B3A82CA28FB6}">
      <dsp:nvSpPr>
        <dsp:cNvPr id="0" name=""/>
        <dsp:cNvSpPr/>
      </dsp:nvSpPr>
      <dsp:spPr>
        <a:xfrm>
          <a:off x="3818739" y="0"/>
          <a:ext cx="3332559" cy="2666047"/>
        </a:xfrm>
        <a:prstGeom prst="rect">
          <a:avLst/>
        </a:prstGeom>
        <a:blipFill>
          <a:blip xmlns:r="http://schemas.openxmlformats.org/officeDocument/2006/relationships" r:embed="rId2" cstate="email">
            <a:extLst>
              <a:ext uri="{28A0092B-C50C-407E-A947-70E740481C1C}">
                <a14:useLocalDpi xmlns:a14="http://schemas.microsoft.com/office/drawing/2010/main"/>
              </a:ext>
            </a:extLst>
          </a:blip>
          <a:srcRect/>
          <a:stretch>
            <a:fillRect l="-11000" r="-1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F7E95C7-5FC9-40A9-9A70-625CD5617F01}">
      <dsp:nvSpPr>
        <dsp:cNvPr id="0" name=""/>
        <dsp:cNvSpPr/>
      </dsp:nvSpPr>
      <dsp:spPr>
        <a:xfrm>
          <a:off x="3806015" y="2321023"/>
          <a:ext cx="3318424" cy="2509738"/>
        </a:xfrm>
        <a:prstGeom prst="wedgeRectCallout">
          <a:avLst>
            <a:gd name="adj1" fmla="val 20250"/>
            <a:gd name="adj2" fmla="val -60700"/>
          </a:avLst>
        </a:prstGeom>
        <a:solidFill>
          <a:srgbClr val="9227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a:t>Local and Regional Scholarships</a:t>
          </a:r>
        </a:p>
      </dsp:txBody>
      <dsp:txXfrm>
        <a:off x="3806015" y="2321023"/>
        <a:ext cx="3318424" cy="2509738"/>
      </dsp:txXfrm>
    </dsp:sp>
    <dsp:sp modelId="{6AA34EE9-9FD9-4B3F-8EC8-FB9E523EDE10}">
      <dsp:nvSpPr>
        <dsp:cNvPr id="0" name=""/>
        <dsp:cNvSpPr/>
      </dsp:nvSpPr>
      <dsp:spPr>
        <a:xfrm>
          <a:off x="7583463" y="0"/>
          <a:ext cx="3332559" cy="2666047"/>
        </a:xfrm>
        <a:prstGeom prst="rect">
          <a:avLst/>
        </a:prstGeom>
        <a:blipFill>
          <a:blip xmlns:r="http://schemas.openxmlformats.org/officeDocument/2006/relationships" r:embed="rId3" cstate="email">
            <a:extLst>
              <a:ext uri="{28A0092B-C50C-407E-A947-70E740481C1C}">
                <a14:useLocalDpi xmlns:a14="http://schemas.microsoft.com/office/drawing/2010/main"/>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8C0E069-C68D-4A6E-AC80-61C9E6BC1DF9}">
      <dsp:nvSpPr>
        <dsp:cNvPr id="0" name=""/>
        <dsp:cNvSpPr/>
      </dsp:nvSpPr>
      <dsp:spPr>
        <a:xfrm>
          <a:off x="7619990" y="2372279"/>
          <a:ext cx="3285443" cy="2458482"/>
        </a:xfrm>
        <a:prstGeom prst="wedgeRectCallout">
          <a:avLst>
            <a:gd name="adj1" fmla="val 20250"/>
            <a:gd name="adj2" fmla="val -60700"/>
          </a:avLst>
        </a:prstGeom>
        <a:solidFill>
          <a:srgbClr val="92278F"/>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dirty="0"/>
            <a:t>National Scholarships</a:t>
          </a:r>
        </a:p>
      </dsp:txBody>
      <dsp:txXfrm>
        <a:off x="7619990" y="2372279"/>
        <a:ext cx="3285443" cy="245848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3C3B28-548A-0F43-B5CF-E29D770D2238}">
      <dsp:nvSpPr>
        <dsp:cNvPr id="0" name=""/>
        <dsp:cNvSpPr/>
      </dsp:nvSpPr>
      <dsp:spPr>
        <a:xfrm>
          <a:off x="0" y="4908464"/>
          <a:ext cx="4734560" cy="537130"/>
        </a:xfrm>
        <a:prstGeom prst="rect">
          <a:avLst/>
        </a:prstGeom>
        <a:solidFill>
          <a:srgbClr val="E64E23"/>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t>Student Section Complete Confirmation</a:t>
          </a:r>
        </a:p>
      </dsp:txBody>
      <dsp:txXfrm>
        <a:off x="0" y="4908464"/>
        <a:ext cx="4734560" cy="537130"/>
      </dsp:txXfrm>
    </dsp:sp>
    <dsp:sp modelId="{9DF7DD93-9B2D-7D40-B5BD-FD18D8C204C3}">
      <dsp:nvSpPr>
        <dsp:cNvPr id="0" name=""/>
        <dsp:cNvSpPr/>
      </dsp:nvSpPr>
      <dsp:spPr>
        <a:xfrm rot="10800000">
          <a:off x="0" y="4090414"/>
          <a:ext cx="4734560" cy="826106"/>
        </a:xfrm>
        <a:prstGeom prst="upArrowCallout">
          <a:avLst/>
        </a:prstGeom>
        <a:solidFill>
          <a:srgbClr val="004C67"/>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t>Signature</a:t>
          </a:r>
        </a:p>
      </dsp:txBody>
      <dsp:txXfrm rot="10800000">
        <a:off x="0" y="4090414"/>
        <a:ext cx="4734560" cy="536779"/>
      </dsp:txXfrm>
    </dsp:sp>
    <dsp:sp modelId="{29E1BCAC-B334-C34E-A5E6-49A5A8E0557E}">
      <dsp:nvSpPr>
        <dsp:cNvPr id="0" name=""/>
        <dsp:cNvSpPr/>
      </dsp:nvSpPr>
      <dsp:spPr>
        <a:xfrm rot="10800000">
          <a:off x="0" y="3272364"/>
          <a:ext cx="4734560" cy="826106"/>
        </a:xfrm>
        <a:prstGeom prst="upArrowCallout">
          <a:avLst/>
        </a:prstGeom>
        <a:solidFill>
          <a:srgbClr val="B22134"/>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t>Invite Parent Contributor</a:t>
          </a:r>
        </a:p>
      </dsp:txBody>
      <dsp:txXfrm rot="10800000">
        <a:off x="0" y="3272364"/>
        <a:ext cx="4734560" cy="536779"/>
      </dsp:txXfrm>
    </dsp:sp>
    <dsp:sp modelId="{39B2DCCC-06B2-9147-B85C-251B0B85C69F}">
      <dsp:nvSpPr>
        <dsp:cNvPr id="0" name=""/>
        <dsp:cNvSpPr/>
      </dsp:nvSpPr>
      <dsp:spPr>
        <a:xfrm rot="10800000">
          <a:off x="0" y="2454314"/>
          <a:ext cx="4734560" cy="826106"/>
        </a:xfrm>
        <a:prstGeom prst="upArrowCallout">
          <a:avLst/>
        </a:prstGeom>
        <a:solidFill>
          <a:srgbClr val="FF9900"/>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t>Colleges</a:t>
          </a:r>
        </a:p>
      </dsp:txBody>
      <dsp:txXfrm rot="10800000">
        <a:off x="0" y="2454314"/>
        <a:ext cx="4734560" cy="536779"/>
      </dsp:txXfrm>
    </dsp:sp>
    <dsp:sp modelId="{4447368D-1B42-E042-9157-DE6E7613B097}">
      <dsp:nvSpPr>
        <dsp:cNvPr id="0" name=""/>
        <dsp:cNvSpPr/>
      </dsp:nvSpPr>
      <dsp:spPr>
        <a:xfrm rot="10800000">
          <a:off x="0" y="1636264"/>
          <a:ext cx="4734560" cy="826106"/>
        </a:xfrm>
        <a:prstGeom prst="upArrowCallout">
          <a:avLst/>
        </a:prstGeom>
        <a:solidFill>
          <a:srgbClr val="41762C"/>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t>Financials</a:t>
          </a:r>
        </a:p>
      </dsp:txBody>
      <dsp:txXfrm rot="10800000">
        <a:off x="0" y="1636264"/>
        <a:ext cx="4734560" cy="536779"/>
      </dsp:txXfrm>
    </dsp:sp>
    <dsp:sp modelId="{93BD7799-E4AE-B940-AEF6-63EB63C43F17}">
      <dsp:nvSpPr>
        <dsp:cNvPr id="0" name=""/>
        <dsp:cNvSpPr/>
      </dsp:nvSpPr>
      <dsp:spPr>
        <a:xfrm rot="10800000">
          <a:off x="0" y="818214"/>
          <a:ext cx="4734560" cy="826106"/>
        </a:xfrm>
        <a:prstGeom prst="upArrowCallout">
          <a:avLst/>
        </a:prstGeom>
        <a:solidFill>
          <a:srgbClr val="92278F"/>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t>Demographics</a:t>
          </a:r>
        </a:p>
      </dsp:txBody>
      <dsp:txXfrm rot="10800000">
        <a:off x="0" y="818214"/>
        <a:ext cx="4734560" cy="536779"/>
      </dsp:txXfrm>
    </dsp:sp>
    <dsp:sp modelId="{EE233DE5-6285-E84F-9380-108FFBF0714E}">
      <dsp:nvSpPr>
        <dsp:cNvPr id="0" name=""/>
        <dsp:cNvSpPr/>
      </dsp:nvSpPr>
      <dsp:spPr>
        <a:xfrm rot="10800000">
          <a:off x="0" y="164"/>
          <a:ext cx="4734560" cy="826106"/>
        </a:xfrm>
        <a:prstGeom prst="upArrowCallout">
          <a:avLst/>
        </a:prstGeom>
        <a:solidFill>
          <a:srgbClr val="007299"/>
        </a:solid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lvl="0" algn="ctr" defTabSz="800100">
            <a:lnSpc>
              <a:spcPct val="90000"/>
            </a:lnSpc>
            <a:spcBef>
              <a:spcPct val="0"/>
            </a:spcBef>
            <a:spcAft>
              <a:spcPct val="35000"/>
            </a:spcAft>
          </a:pPr>
          <a:r>
            <a:rPr lang="en-US" sz="1800" kern="1200" dirty="0"/>
            <a:t>Personal Circumstances</a:t>
          </a:r>
        </a:p>
      </dsp:txBody>
      <dsp:txXfrm rot="10800000">
        <a:off x="0" y="164"/>
        <a:ext cx="4734560" cy="53677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64C3F9-6ECD-49DE-A4F0-6F42E5AA57D3}">
      <dsp:nvSpPr>
        <dsp:cNvPr id="0" name=""/>
        <dsp:cNvSpPr/>
      </dsp:nvSpPr>
      <dsp:spPr>
        <a:xfrm>
          <a:off x="528" y="38537"/>
          <a:ext cx="2060589" cy="1236353"/>
        </a:xfrm>
        <a:prstGeom prst="rect">
          <a:avLst/>
        </a:prstGeom>
        <a:solidFill>
          <a:srgbClr val="6A2F6A"/>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How much of the financial aid is free money?	</a:t>
          </a:r>
        </a:p>
      </dsp:txBody>
      <dsp:txXfrm>
        <a:off x="528" y="38537"/>
        <a:ext cx="2060589" cy="1236353"/>
      </dsp:txXfrm>
    </dsp:sp>
    <dsp:sp modelId="{F3498240-D611-460C-A6D0-33A1CA39B5D8}">
      <dsp:nvSpPr>
        <dsp:cNvPr id="0" name=""/>
        <dsp:cNvSpPr/>
      </dsp:nvSpPr>
      <dsp:spPr>
        <a:xfrm>
          <a:off x="2267176" y="38537"/>
          <a:ext cx="2060589" cy="1236353"/>
        </a:xfrm>
        <a:prstGeom prst="rect">
          <a:avLst/>
        </a:prstGeom>
        <a:solidFill>
          <a:srgbClr val="3C8A8E"/>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Which awards are based on need, and which are based on merit?</a:t>
          </a:r>
        </a:p>
      </dsp:txBody>
      <dsp:txXfrm>
        <a:off x="2267176" y="38537"/>
        <a:ext cx="2060589" cy="1236353"/>
      </dsp:txXfrm>
    </dsp:sp>
    <dsp:sp modelId="{82D5B094-350A-4E62-BB19-C88455896F7B}">
      <dsp:nvSpPr>
        <dsp:cNvPr id="0" name=""/>
        <dsp:cNvSpPr/>
      </dsp:nvSpPr>
      <dsp:spPr>
        <a:xfrm>
          <a:off x="528" y="1480950"/>
          <a:ext cx="2060589" cy="1236353"/>
        </a:xfrm>
        <a:prstGeom prst="rect">
          <a:avLst/>
        </a:prstGeom>
        <a:solidFill>
          <a:srgbClr val="386526"/>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Are there any conditions on the free money? GPA requirement?</a:t>
          </a:r>
        </a:p>
      </dsp:txBody>
      <dsp:txXfrm>
        <a:off x="528" y="1480950"/>
        <a:ext cx="2060589" cy="1236353"/>
      </dsp:txXfrm>
    </dsp:sp>
    <dsp:sp modelId="{A21E9E0F-7DAF-4A49-B18A-A9BCD5AC5682}">
      <dsp:nvSpPr>
        <dsp:cNvPr id="0" name=""/>
        <dsp:cNvSpPr/>
      </dsp:nvSpPr>
      <dsp:spPr>
        <a:xfrm>
          <a:off x="2267176" y="1480950"/>
          <a:ext cx="2060589" cy="1236353"/>
        </a:xfrm>
        <a:prstGeom prst="rect">
          <a:avLst/>
        </a:prstGeom>
        <a:solidFill>
          <a:srgbClr val="34437E"/>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Will awards increase as tuition increases?</a:t>
          </a:r>
        </a:p>
      </dsp:txBody>
      <dsp:txXfrm>
        <a:off x="2267176" y="1480950"/>
        <a:ext cx="2060589" cy="1236353"/>
      </dsp:txXfrm>
    </dsp:sp>
    <dsp:sp modelId="{E673C3BF-2B27-4C30-8E1B-FF4B88BC20A6}">
      <dsp:nvSpPr>
        <dsp:cNvPr id="0" name=""/>
        <dsp:cNvSpPr/>
      </dsp:nvSpPr>
      <dsp:spPr>
        <a:xfrm>
          <a:off x="528" y="2923362"/>
          <a:ext cx="2060589" cy="1236353"/>
        </a:xfrm>
        <a:prstGeom prst="rect">
          <a:avLst/>
        </a:prstGeom>
        <a:solidFill>
          <a:srgbClr val="C32768"/>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Will awards change from year to year? </a:t>
          </a:r>
        </a:p>
      </dsp:txBody>
      <dsp:txXfrm>
        <a:off x="528" y="2923362"/>
        <a:ext cx="2060589" cy="1236353"/>
      </dsp:txXfrm>
    </dsp:sp>
    <dsp:sp modelId="{6B260DFB-54C7-420C-8B1E-1500F5783D55}">
      <dsp:nvSpPr>
        <dsp:cNvPr id="0" name=""/>
        <dsp:cNvSpPr/>
      </dsp:nvSpPr>
      <dsp:spPr>
        <a:xfrm>
          <a:off x="2267176" y="2923362"/>
          <a:ext cx="2060589" cy="1236353"/>
        </a:xfrm>
        <a:prstGeom prst="rect">
          <a:avLst/>
        </a:prstGeom>
        <a:solidFill>
          <a:srgbClr val="CB0A21"/>
        </a:solidFill>
        <a:ln>
          <a:noFill/>
        </a:ln>
        <a:effectLst>
          <a:outerShdw blurRad="40000" dist="23000" dir="5400000" rotWithShape="0">
            <a:srgbClr val="000000">
              <a:alpha val="35000"/>
            </a:srgbClr>
          </a:outerShdw>
        </a:effectLst>
        <a:scene3d>
          <a:camera prst="orthographicFront"/>
          <a:lightRig rig="flat" dir="t"/>
        </a:scene3d>
        <a:sp3d prstMaterial="plastic">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n-US" sz="1800" kern="1200" dirty="0"/>
            <a:t>Will loans be needed?</a:t>
          </a:r>
        </a:p>
      </dsp:txBody>
      <dsp:txXfrm>
        <a:off x="2267176" y="2923362"/>
        <a:ext cx="2060589" cy="1236353"/>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BendingPictureCaptionList">
  <dgm:title val=""/>
  <dgm:desc val=""/>
  <dgm:catLst>
    <dgm:cat type="picture" pri="9000"/>
    <dgm:cat type="pictureconvert" pri="9000"/>
  </dgm:catLst>
  <dgm:sampData>
    <dgm:dataModel>
      <dgm:ptLst>
        <dgm:pt modelId="0" type="doc"/>
        <dgm:pt modelId="10">
          <dgm:prSet phldr="1"/>
        </dgm:pt>
        <dgm:pt modelId="20">
          <dgm:prSet phldr="1"/>
        </dgm:pt>
        <dgm:pt modelId="30">
          <dgm:prSet phldr="1"/>
        </dgm:pt>
      </dgm:ptLst>
      <dgm:cxnLst>
        <dgm:cxn modelId="60" srcId="0" destId="10" srcOrd="0" destOrd="0"/>
        <dgm:cxn modelId="70" srcId="0" destId="20" srcOrd="1" destOrd="0"/>
        <dgm:cxn modelId="80" srcId="0" destId="30" srcOrd="2"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dir/>
      <dgm:resizeHandles val="exact"/>
    </dgm:varLst>
    <dgm:choose name="Name1">
      <dgm:if name="Name2" func="var" arg="dir" op="equ" val="norm">
        <dgm:alg type="snake">
          <dgm:param type="off" val="ctr"/>
        </dgm:alg>
      </dgm:if>
      <dgm:else name="Name3">
        <dgm:alg type="snake">
          <dgm:param type="off" val="ctr"/>
          <dgm:param type="grDir" val="tR"/>
        </dgm:alg>
      </dgm:else>
    </dgm:choose>
    <dgm:shape xmlns:r="http://schemas.openxmlformats.org/officeDocument/2006/relationships" r:blip="">
      <dgm:adjLst/>
    </dgm:shape>
    <dgm:constrLst>
      <dgm:constr type="primFontSz" for="des" ptType="node" op="equ" val="65"/>
      <dgm:constr type="w" for="ch" forName="composite" refType="w"/>
      <dgm:constr type="h" for="ch" forName="composite" refType="w" fact="1.11"/>
      <dgm:constr type="sp" refType="w" refFor="ch" refForName="composite" op="equ" fact="0.1"/>
      <dgm:constr type="w" for="ch" forName="sibTrans" refType="w" refFor="ch" refForName="composite" op="equ" fact="0.1"/>
      <dgm:constr type="h" for="ch" forName="sibTrans" refType="w" refFor="ch" refForName="sibTrans" op="equ"/>
    </dgm:constrLst>
    <dgm:forEach name="nodesForEach" axis="ch" ptType="node">
      <dgm:layoutNode name="composite">
        <dgm:alg type="composite">
          <dgm:param type="ar" val="1"/>
        </dgm:alg>
        <dgm:shape xmlns:r="http://schemas.openxmlformats.org/officeDocument/2006/relationships" r:blip="">
          <dgm:adjLst/>
        </dgm:shape>
        <dgm:choose name="Name4">
          <dgm:if name="Name5" func="var" arg="dir" op="equ" val="norm">
            <dgm:constrLst>
              <dgm:constr type="l" for="ch" forName="rect1" refType="w" fact="0"/>
              <dgm:constr type="t" for="ch" forName="rect1" refType="h" fact="0"/>
              <dgm:constr type="w" for="ch" forName="rect1" refType="w"/>
              <dgm:constr type="h" for="ch" forName="rect1" refType="h" fact="0.8"/>
              <dgm:constr type="l" for="ch" forName="wedgeRectCallout1" refType="w" fact="0.09"/>
              <dgm:constr type="t" for="ch" forName="wedgeRectCallout1" refType="h" fact="0.72"/>
              <dgm:constr type="w" for="ch" forName="wedgeRectCallout1" refType="w" fact="0.89"/>
              <dgm:constr type="h" for="ch" forName="wedgeRectCallout1" refType="h" fact="0.28"/>
            </dgm:constrLst>
          </dgm:if>
          <dgm:else name="Name6">
            <dgm:constrLst>
              <dgm:constr type="l" for="ch" forName="rect1" refType="w" fact="0"/>
              <dgm:constr type="t" for="ch" forName="rect1" refType="h" fact="0"/>
              <dgm:constr type="w" for="ch" forName="rect1" refType="w"/>
              <dgm:constr type="h" for="ch" forName="rect1" refType="h" fact="0.8"/>
              <dgm:constr type="l" for="ch" forName="wedgeRectCallout1" refType="w" fact="0.02"/>
              <dgm:constr type="t" for="ch" forName="wedgeRectCallout1" refType="h" fact="0.72"/>
              <dgm:constr type="w" for="ch" forName="wedgeRectCallout1" refType="w" fact="0.89"/>
              <dgm:constr type="h" for="ch" forName="wedgeRectCallout1" refType="h" fact="0.28"/>
            </dgm:constrLst>
          </dgm:else>
        </dgm:choose>
        <dgm:layoutNode name="rect1" styleLbl="bgImgPlace1">
          <dgm:alg type="sp"/>
          <dgm:shape xmlns:r="http://schemas.openxmlformats.org/officeDocument/2006/relationships" type="rect" r:blip="" blipPhldr="1">
            <dgm:adjLst/>
          </dgm:shape>
          <dgm:presOf/>
        </dgm:layoutNode>
        <dgm:layoutNode name="wedgeRectCallout1" styleLbl="node1">
          <dgm:varLst>
            <dgm:bulletEnabled val="1"/>
          </dgm:varLst>
          <dgm:alg type="tx"/>
          <dgm:choose name="Name7">
            <dgm:if name="Name8" func="var" arg="dir" op="equ" val="norm">
              <dgm:shape xmlns:r="http://schemas.openxmlformats.org/officeDocument/2006/relationships" type="wedgeRectCallout" r:blip="">
                <dgm:adjLst>
                  <dgm:adj idx="1" val="0.2025"/>
                  <dgm:adj idx="2" val="-0.607"/>
                </dgm:adjLst>
              </dgm:shape>
            </dgm:if>
            <dgm:else name="Name9">
              <dgm:shape xmlns:r="http://schemas.openxmlformats.org/officeDocument/2006/relationships" type="wedgeRectCallout" r:blip="">
                <dgm:adjLst>
                  <dgm:adj idx="1" val="-0.2025"/>
                  <dgm:adj idx="2" val="-0.607"/>
                </dgm:adjLst>
              </dgm:shape>
            </dgm:else>
          </dgm:choos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486A6C7-A5DF-456C-9332-C1D6FC13FAF3}" type="datetimeFigureOut">
              <a:rPr lang="en-US" smtClean="0"/>
              <a:t>9/17/2024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0BCDDE-A7AA-4548-AE1B-D6D2DFE70B52}" type="slidenum">
              <a:rPr lang="en-US" smtClean="0"/>
              <a:t>‹#›</a:t>
            </a:fld>
            <a:endParaRPr lang="en-US"/>
          </a:p>
        </p:txBody>
      </p:sp>
    </p:spTree>
    <p:extLst>
      <p:ext uri="{BB962C8B-B14F-4D97-AF65-F5344CB8AC3E}">
        <p14:creationId xmlns:p14="http://schemas.microsoft.com/office/powerpoint/2010/main" val="33963401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80191128-BACF-4B97-A729-14EA867BE30C}"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683791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6400" y="696913"/>
            <a:ext cx="6197600" cy="3486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21</a:t>
            </a:fld>
            <a:endParaRPr lang="en-US" dirty="0"/>
          </a:p>
        </p:txBody>
      </p:sp>
    </p:spTree>
    <p:extLst>
      <p:ext uri="{BB962C8B-B14F-4D97-AF65-F5344CB8AC3E}">
        <p14:creationId xmlns:p14="http://schemas.microsoft.com/office/powerpoint/2010/main" val="281958583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0BCDDE-A7AA-4548-AE1B-D6D2DFE70B52}" type="slidenum">
              <a:rPr lang="en-US" smtClean="0"/>
              <a:t>25</a:t>
            </a:fld>
            <a:endParaRPr lang="en-US"/>
          </a:p>
        </p:txBody>
      </p:sp>
    </p:spTree>
    <p:extLst>
      <p:ext uri="{BB962C8B-B14F-4D97-AF65-F5344CB8AC3E}">
        <p14:creationId xmlns:p14="http://schemas.microsoft.com/office/powerpoint/2010/main" val="9515926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0BCDDE-A7AA-4548-AE1B-D6D2DFE70B52}" type="slidenum">
              <a:rPr lang="en-US" smtClean="0"/>
              <a:t>26</a:t>
            </a:fld>
            <a:endParaRPr lang="en-US"/>
          </a:p>
        </p:txBody>
      </p:sp>
    </p:spTree>
    <p:extLst>
      <p:ext uri="{BB962C8B-B14F-4D97-AF65-F5344CB8AC3E}">
        <p14:creationId xmlns:p14="http://schemas.microsoft.com/office/powerpoint/2010/main" val="3840321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0BCDDE-A7AA-4548-AE1B-D6D2DFE70B52}" type="slidenum">
              <a:rPr lang="en-US" smtClean="0"/>
              <a:t>27</a:t>
            </a:fld>
            <a:endParaRPr lang="en-US"/>
          </a:p>
        </p:txBody>
      </p:sp>
    </p:spTree>
    <p:extLst>
      <p:ext uri="{BB962C8B-B14F-4D97-AF65-F5344CB8AC3E}">
        <p14:creationId xmlns:p14="http://schemas.microsoft.com/office/powerpoint/2010/main" val="13014184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28</a:t>
            </a:fld>
            <a:endParaRPr lang="en-US"/>
          </a:p>
        </p:txBody>
      </p:sp>
    </p:spTree>
    <p:extLst>
      <p:ext uri="{BB962C8B-B14F-4D97-AF65-F5344CB8AC3E}">
        <p14:creationId xmlns:p14="http://schemas.microsoft.com/office/powerpoint/2010/main" val="131538231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29</a:t>
            </a:fld>
            <a:endParaRPr lang="en-US"/>
          </a:p>
        </p:txBody>
      </p:sp>
    </p:spTree>
    <p:extLst>
      <p:ext uri="{BB962C8B-B14F-4D97-AF65-F5344CB8AC3E}">
        <p14:creationId xmlns:p14="http://schemas.microsoft.com/office/powerpoint/2010/main" val="486561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191128-BACF-4B97-A729-14EA867BE30C}" type="slidenum">
              <a:rPr lang="en-US" smtClean="0"/>
              <a:t>33</a:t>
            </a:fld>
            <a:endParaRPr lang="en-US"/>
          </a:p>
        </p:txBody>
      </p:sp>
    </p:spTree>
    <p:extLst>
      <p:ext uri="{BB962C8B-B14F-4D97-AF65-F5344CB8AC3E}">
        <p14:creationId xmlns:p14="http://schemas.microsoft.com/office/powerpoint/2010/main" val="9012024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191128-BACF-4B97-A729-14EA867BE30C}" type="slidenum">
              <a:rPr lang="en-US" smtClean="0"/>
              <a:t>34</a:t>
            </a:fld>
            <a:endParaRPr lang="en-US"/>
          </a:p>
        </p:txBody>
      </p:sp>
    </p:spTree>
    <p:extLst>
      <p:ext uri="{BB962C8B-B14F-4D97-AF65-F5344CB8AC3E}">
        <p14:creationId xmlns:p14="http://schemas.microsoft.com/office/powerpoint/2010/main" val="34588840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35</a:t>
            </a:fld>
            <a:endParaRPr lang="en-US"/>
          </a:p>
        </p:txBody>
      </p:sp>
    </p:spTree>
    <p:extLst>
      <p:ext uri="{BB962C8B-B14F-4D97-AF65-F5344CB8AC3E}">
        <p14:creationId xmlns:p14="http://schemas.microsoft.com/office/powerpoint/2010/main" val="16748137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0191128-BACF-4B97-A729-14EA867BE30C}" type="slidenum">
              <a:rPr lang="en-US" smtClean="0"/>
              <a:t>36</a:t>
            </a:fld>
            <a:endParaRPr lang="en-US"/>
          </a:p>
        </p:txBody>
      </p:sp>
    </p:spTree>
    <p:extLst>
      <p:ext uri="{BB962C8B-B14F-4D97-AF65-F5344CB8AC3E}">
        <p14:creationId xmlns:p14="http://schemas.microsoft.com/office/powerpoint/2010/main" val="20916038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44085BB-8DF6-433C-8CBA-15A3AB307303}"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34554497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38</a:t>
            </a:fld>
            <a:endParaRPr lang="en-US" dirty="0"/>
          </a:p>
        </p:txBody>
      </p:sp>
    </p:spTree>
    <p:extLst>
      <p:ext uri="{BB962C8B-B14F-4D97-AF65-F5344CB8AC3E}">
        <p14:creationId xmlns:p14="http://schemas.microsoft.com/office/powerpoint/2010/main" val="42299911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5</a:t>
            </a:fld>
            <a:endParaRPr lang="en-US"/>
          </a:p>
        </p:txBody>
      </p:sp>
    </p:spTree>
    <p:extLst>
      <p:ext uri="{BB962C8B-B14F-4D97-AF65-F5344CB8AC3E}">
        <p14:creationId xmlns:p14="http://schemas.microsoft.com/office/powerpoint/2010/main" val="22064847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C0BCDDE-A7AA-4548-AE1B-D6D2DFE70B52}" type="slidenum">
              <a:rPr lang="en-US" smtClean="0"/>
              <a:t>9</a:t>
            </a:fld>
            <a:endParaRPr lang="en-US"/>
          </a:p>
        </p:txBody>
      </p:sp>
    </p:spTree>
    <p:extLst>
      <p:ext uri="{BB962C8B-B14F-4D97-AF65-F5344CB8AC3E}">
        <p14:creationId xmlns:p14="http://schemas.microsoft.com/office/powerpoint/2010/main" val="16887418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1774">
              <a:defRPr/>
            </a:pPr>
            <a:fld id="{6C3AAF62-82AA-4526-92D5-7E975BD015A4}" type="slidenum">
              <a:rPr lang="en-US">
                <a:solidFill>
                  <a:prstClr val="black"/>
                </a:solidFill>
                <a:latin typeface="Calibri"/>
              </a:rPr>
              <a:pPr defTabSz="931774">
                <a:defRPr/>
              </a:pPr>
              <a:t>10</a:t>
            </a:fld>
            <a:endParaRPr lang="en-US" dirty="0">
              <a:solidFill>
                <a:prstClr val="black"/>
              </a:solidFill>
              <a:latin typeface="Calibri"/>
            </a:endParaRPr>
          </a:p>
        </p:txBody>
      </p:sp>
    </p:spTree>
    <p:extLst>
      <p:ext uri="{BB962C8B-B14F-4D97-AF65-F5344CB8AC3E}">
        <p14:creationId xmlns:p14="http://schemas.microsoft.com/office/powerpoint/2010/main" val="15324080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12</a:t>
            </a:fld>
            <a:endParaRPr lang="en-US"/>
          </a:p>
        </p:txBody>
      </p:sp>
    </p:spTree>
    <p:extLst>
      <p:ext uri="{BB962C8B-B14F-4D97-AF65-F5344CB8AC3E}">
        <p14:creationId xmlns:p14="http://schemas.microsoft.com/office/powerpoint/2010/main" val="3683079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t>
            </a:r>
          </a:p>
        </p:txBody>
      </p:sp>
      <p:sp>
        <p:nvSpPr>
          <p:cNvPr id="4" name="Slide Number Placeholder 3"/>
          <p:cNvSpPr>
            <a:spLocks noGrp="1"/>
          </p:cNvSpPr>
          <p:nvPr>
            <p:ph type="sldNum" sz="quarter" idx="5"/>
          </p:nvPr>
        </p:nvSpPr>
        <p:spPr/>
        <p:txBody>
          <a:bodyPr/>
          <a:lstStyle/>
          <a:p>
            <a:fld id="{80191128-BACF-4B97-A729-14EA867BE30C}" type="slidenum">
              <a:rPr lang="en-US" smtClean="0"/>
              <a:t>13</a:t>
            </a:fld>
            <a:endParaRPr lang="en-US"/>
          </a:p>
        </p:txBody>
      </p:sp>
    </p:spTree>
    <p:extLst>
      <p:ext uri="{BB962C8B-B14F-4D97-AF65-F5344CB8AC3E}">
        <p14:creationId xmlns:p14="http://schemas.microsoft.com/office/powerpoint/2010/main" val="1445015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0191128-BACF-4B97-A729-14EA867BE30C}" type="slidenum">
              <a:rPr lang="en-US" smtClean="0"/>
              <a:t>14</a:t>
            </a:fld>
            <a:endParaRPr lang="en-US"/>
          </a:p>
        </p:txBody>
      </p:sp>
    </p:spTree>
    <p:extLst>
      <p:ext uri="{BB962C8B-B14F-4D97-AF65-F5344CB8AC3E}">
        <p14:creationId xmlns:p14="http://schemas.microsoft.com/office/powerpoint/2010/main" val="1637233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0191128-BACF-4B97-A729-14EA867BE30C}" type="slidenum">
              <a:rPr lang="en-US" smtClean="0"/>
              <a:t>15</a:t>
            </a:fld>
            <a:endParaRPr lang="en-US"/>
          </a:p>
        </p:txBody>
      </p:sp>
    </p:spTree>
    <p:extLst>
      <p:ext uri="{BB962C8B-B14F-4D97-AF65-F5344CB8AC3E}">
        <p14:creationId xmlns:p14="http://schemas.microsoft.com/office/powerpoint/2010/main" val="20561429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image" Target="../media/image12.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4.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46237"/>
            <a:ext cx="10972800" cy="4830763"/>
          </a:xfrm>
          <a:prstGeom prst="rect">
            <a:avLst/>
          </a:prstGeom>
        </p:spPr>
        <p:txBody>
          <a:bodyPr>
            <a:normAutofit/>
          </a:bodyPr>
          <a:lstStyle>
            <a:lvl1pPr>
              <a:lnSpc>
                <a:spcPct val="100000"/>
              </a:lnSpc>
              <a:spcBef>
                <a:spcPts val="650"/>
              </a:spcBef>
              <a:spcAft>
                <a:spcPts val="300"/>
              </a:spcAft>
              <a:buClr>
                <a:srgbClr val="007299"/>
              </a:buClr>
              <a:defRPr sz="2800">
                <a:latin typeface="+mn-lt"/>
                <a:cs typeface="Arial"/>
              </a:defRPr>
            </a:lvl1pPr>
            <a:lvl2pPr marL="742950" indent="-285750">
              <a:lnSpc>
                <a:spcPct val="100000"/>
              </a:lnSpc>
              <a:spcBef>
                <a:spcPts val="300"/>
              </a:spcBef>
              <a:spcAft>
                <a:spcPts val="300"/>
              </a:spcAft>
              <a:buClr>
                <a:srgbClr val="007299"/>
              </a:buClr>
              <a:buFont typeface="System Font Regular"/>
              <a:buChar char="-"/>
              <a:defRPr sz="2400">
                <a:latin typeface="+mn-lt"/>
                <a:cs typeface="Arial"/>
              </a:defRPr>
            </a:lvl2pPr>
            <a:lvl3pPr marL="1143000" indent="-228600">
              <a:lnSpc>
                <a:spcPct val="100000"/>
              </a:lnSpc>
              <a:spcBef>
                <a:spcPts val="300"/>
              </a:spcBef>
              <a:spcAft>
                <a:spcPts val="300"/>
              </a:spcAft>
              <a:buClr>
                <a:srgbClr val="007299"/>
              </a:buClr>
              <a:buSzPct val="80000"/>
              <a:buFont typeface="Arial" panose="020B0604020202020204" pitchFamily="34" charset="0"/>
              <a:buChar char="•"/>
              <a:defRPr>
                <a:latin typeface="+mn-lt"/>
                <a:cs typeface="Arial"/>
              </a:defRPr>
            </a:lvl3pPr>
            <a:lvl4pPr>
              <a:lnSpc>
                <a:spcPct val="100000"/>
              </a:lnSpc>
              <a:spcBef>
                <a:spcPts val="300"/>
              </a:spcBef>
              <a:spcAft>
                <a:spcPts val="300"/>
              </a:spcAft>
              <a:buClr>
                <a:srgbClr val="007299"/>
              </a:buClr>
              <a:buSzPct val="70000"/>
              <a:buFont typeface="Lucida Grande"/>
              <a:buChar char="►"/>
              <a:defRPr>
                <a:latin typeface="+mn-lt"/>
                <a:cs typeface="Arial"/>
              </a:defRPr>
            </a:lvl4pPr>
            <a:lvl5pPr>
              <a:lnSpc>
                <a:spcPct val="100000"/>
              </a:lnSpc>
              <a:spcBef>
                <a:spcPts val="300"/>
              </a:spcBef>
              <a:spcAft>
                <a:spcPts val="300"/>
              </a:spcAft>
              <a:buClr>
                <a:srgbClr val="007299"/>
              </a:buClr>
              <a:buFont typeface="Arial"/>
              <a:buChar char="•"/>
              <a:defRPr>
                <a:latin typeface="+mn-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8" name="Slide Number Placeholder 5">
            <a:extLst>
              <a:ext uri="{FF2B5EF4-FFF2-40B4-BE49-F238E27FC236}">
                <a16:creationId xmlns:a16="http://schemas.microsoft.com/office/drawing/2014/main" id="{D6CEDB0F-AE0F-524A-8461-89D41D78A904}"/>
              </a:ext>
            </a:extLst>
          </p:cNvPr>
          <p:cNvSpPr>
            <a:spLocks noGrp="1"/>
          </p:cNvSpPr>
          <p:nvPr>
            <p:ph type="sldNum" sz="quarter" idx="12"/>
          </p:nvPr>
        </p:nvSpPr>
        <p:spPr>
          <a:xfrm>
            <a:off x="11277600" y="152401"/>
            <a:ext cx="711200" cy="365125"/>
          </a:xfrm>
        </p:spPr>
        <p:txBody>
          <a:bodyPr/>
          <a:lstStyle>
            <a:lvl1pPr algn="r">
              <a:defRPr sz="1400" b="0">
                <a:solidFill>
                  <a:srgbClr val="FFFFFF"/>
                </a:solidFill>
              </a:defRPr>
            </a:lvl1pPr>
          </a:lstStyle>
          <a:p>
            <a:fld id="{3ECAA9F2-51A7-FA4F-B019-4D81CA3B727C}" type="slidenum">
              <a:rPr lang="en-US" smtClean="0"/>
              <a:pPr/>
              <a:t>‹#›</a:t>
            </a:fld>
            <a:endParaRPr lang="en-US" dirty="0"/>
          </a:p>
        </p:txBody>
      </p:sp>
      <p:sp>
        <p:nvSpPr>
          <p:cNvPr id="20" name="Title 1">
            <a:extLst>
              <a:ext uri="{FF2B5EF4-FFF2-40B4-BE49-F238E27FC236}">
                <a16:creationId xmlns:a16="http://schemas.microsoft.com/office/drawing/2014/main" id="{CC48E8D2-0A49-9F45-A7AF-BC2834D21120}"/>
              </a:ext>
            </a:extLst>
          </p:cNvPr>
          <p:cNvSpPr>
            <a:spLocks noGrp="1"/>
          </p:cNvSpPr>
          <p:nvPr>
            <p:ph type="title"/>
          </p:nvPr>
        </p:nvSpPr>
        <p:spPr>
          <a:xfrm>
            <a:off x="609600" y="163542"/>
            <a:ext cx="10668000" cy="1043711"/>
          </a:xfrm>
          <a:prstGeom prst="rect">
            <a:avLst/>
          </a:prstGeom>
        </p:spPr>
        <p:txBody>
          <a:bodyPr anchor="ctr" anchorCtr="0">
            <a:normAutofit/>
          </a:bodyPr>
          <a:lstStyle>
            <a:lvl1pPr algn="l">
              <a:lnSpc>
                <a:spcPct val="100000"/>
              </a:lnSpc>
              <a:defRPr sz="3400" b="1" baseline="0">
                <a:solidFill>
                  <a:srgbClr val="FFFFFF"/>
                </a:solidFill>
                <a:latin typeface="+mj-lt"/>
              </a:defRPr>
            </a:lvl1pPr>
          </a:lstStyle>
          <a:p>
            <a:r>
              <a:rPr lang="en-US" dirty="0"/>
              <a:t>Click to edit Master title style</a:t>
            </a:r>
          </a:p>
        </p:txBody>
      </p:sp>
    </p:spTree>
    <p:extLst>
      <p:ext uri="{BB962C8B-B14F-4D97-AF65-F5344CB8AC3E}">
        <p14:creationId xmlns:p14="http://schemas.microsoft.com/office/powerpoint/2010/main" val="1677634256"/>
      </p:ext>
    </p:extLst>
  </p:cSld>
  <p:clrMapOvr>
    <a:masterClrMapping/>
  </p:clrMapOvr>
  <p:transition spd="slow">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ntent">
    <p:spTree>
      <p:nvGrpSpPr>
        <p:cNvPr id="1" name=""/>
        <p:cNvGrpSpPr/>
        <p:nvPr/>
      </p:nvGrpSpPr>
      <p:grpSpPr>
        <a:xfrm>
          <a:off x="0" y="0"/>
          <a:ext cx="0" cy="0"/>
          <a:chOff x="0" y="0"/>
          <a:chExt cx="0" cy="0"/>
        </a:xfrm>
      </p:grpSpPr>
      <p:sp>
        <p:nvSpPr>
          <p:cNvPr id="7" name="Text Placeholder 19">
            <a:extLst>
              <a:ext uri="{FF2B5EF4-FFF2-40B4-BE49-F238E27FC236}">
                <a16:creationId xmlns:a16="http://schemas.microsoft.com/office/drawing/2014/main" id="{889C3DE6-D9C4-5D46-B42A-9792BA86107A}"/>
              </a:ext>
            </a:extLst>
          </p:cNvPr>
          <p:cNvSpPr>
            <a:spLocks noGrp="1"/>
          </p:cNvSpPr>
          <p:nvPr>
            <p:ph type="body" sz="quarter" idx="14" hasCustomPrompt="1"/>
          </p:nvPr>
        </p:nvSpPr>
        <p:spPr>
          <a:xfrm>
            <a:off x="609600" y="205836"/>
            <a:ext cx="10972800" cy="255372"/>
          </a:xfrm>
        </p:spPr>
        <p:txBody>
          <a:bodyPr tIns="0" anchor="t">
            <a:noAutofit/>
          </a:bodyPr>
          <a:lstStyle>
            <a:lvl1pPr marL="0" indent="0" algn="l">
              <a:buFont typeface="Arial" panose="020B0604020202020204" pitchFamily="34" charset="0"/>
              <a:buNone/>
              <a:defRPr sz="1600" b="0" i="0">
                <a:solidFill>
                  <a:schemeClr val="bg1"/>
                </a:solidFill>
                <a:latin typeface="+mn-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z="1600"/>
              <a:t>Click to add leading text</a:t>
            </a:r>
            <a:endParaRPr lang="en-US"/>
          </a:p>
        </p:txBody>
      </p:sp>
      <p:sp>
        <p:nvSpPr>
          <p:cNvPr id="17" name="Text Placeholder 15">
            <a:extLst>
              <a:ext uri="{FF2B5EF4-FFF2-40B4-BE49-F238E27FC236}">
                <a16:creationId xmlns:a16="http://schemas.microsoft.com/office/drawing/2014/main" id="{1BFFB683-A073-C848-A56A-375A3F5DF0F7}"/>
              </a:ext>
            </a:extLst>
          </p:cNvPr>
          <p:cNvSpPr>
            <a:spLocks noGrp="1"/>
          </p:cNvSpPr>
          <p:nvPr>
            <p:ph type="body" sz="quarter" idx="15"/>
          </p:nvPr>
        </p:nvSpPr>
        <p:spPr>
          <a:xfrm>
            <a:off x="609600" y="1400175"/>
            <a:ext cx="10972800" cy="4848225"/>
          </a:xfrm>
        </p:spPr>
        <p:txBody>
          <a:bodyPr/>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1" name="Title 20">
            <a:extLst>
              <a:ext uri="{FF2B5EF4-FFF2-40B4-BE49-F238E27FC236}">
                <a16:creationId xmlns:a16="http://schemas.microsoft.com/office/drawing/2014/main" id="{DAAA333E-EA27-5844-9056-EA20B44E5A93}"/>
              </a:ext>
            </a:extLst>
          </p:cNvPr>
          <p:cNvSpPr>
            <a:spLocks noGrp="1"/>
          </p:cNvSpPr>
          <p:nvPr>
            <p:ph type="title"/>
          </p:nvPr>
        </p:nvSpPr>
        <p:spPr/>
        <p:txBody>
          <a:bodyPr/>
          <a:lstStyle/>
          <a:p>
            <a:r>
              <a:rPr lang="en-US"/>
              <a:t>Click to edit Master title style</a:t>
            </a:r>
          </a:p>
        </p:txBody>
      </p:sp>
      <p:sp>
        <p:nvSpPr>
          <p:cNvPr id="3" name="Footer Placeholder 2">
            <a:extLst>
              <a:ext uri="{FF2B5EF4-FFF2-40B4-BE49-F238E27FC236}">
                <a16:creationId xmlns:a16="http://schemas.microsoft.com/office/drawing/2014/main" id="{12D48889-D85F-CB47-B86E-45E66475067F}"/>
              </a:ext>
            </a:extLst>
          </p:cNvPr>
          <p:cNvSpPr>
            <a:spLocks noGrp="1"/>
          </p:cNvSpPr>
          <p:nvPr>
            <p:ph type="ftr" sz="quarter" idx="17"/>
          </p:nvPr>
        </p:nvSpPr>
        <p:spPr/>
        <p:txBody>
          <a:bodyPr/>
          <a:lstStyle>
            <a:lvl1pPr>
              <a:defRPr sz="1000" b="0" i="0">
                <a:solidFill>
                  <a:schemeClr val="tx1">
                    <a:lumMod val="50000"/>
                    <a:lumOff val="50000"/>
                  </a:schemeClr>
                </a:solidFill>
                <a:latin typeface="+mn-lt"/>
              </a:defRPr>
            </a:lvl1pPr>
          </a:lstStyle>
          <a:p>
            <a:r>
              <a:rPr lang="en-US"/>
              <a:t>PHEAA – Providing affordable access to higher education.</a:t>
            </a:r>
          </a:p>
        </p:txBody>
      </p:sp>
      <p:sp>
        <p:nvSpPr>
          <p:cNvPr id="4" name="Slide Number Placeholder 3">
            <a:extLst>
              <a:ext uri="{FF2B5EF4-FFF2-40B4-BE49-F238E27FC236}">
                <a16:creationId xmlns:a16="http://schemas.microsoft.com/office/drawing/2014/main" id="{D9773DBE-84D2-F04F-B3E8-244686511E7D}"/>
              </a:ext>
            </a:extLst>
          </p:cNvPr>
          <p:cNvSpPr>
            <a:spLocks noGrp="1"/>
          </p:cNvSpPr>
          <p:nvPr>
            <p:ph type="sldNum" sz="quarter" idx="18"/>
          </p:nvPr>
        </p:nvSpPr>
        <p:spPr/>
        <p:txBody>
          <a:bodyPr/>
          <a:lstStyle>
            <a:lvl1pPr>
              <a:defRPr sz="1000" b="0" i="0">
                <a:latin typeface="+mn-lt"/>
              </a:defRPr>
            </a:lvl1pPr>
          </a:lstStyle>
          <a:p>
            <a:fld id="{4E5E76E0-7555-DF46-8D1D-E44CF309909A}" type="slidenum">
              <a:rPr lang="en-US" smtClean="0"/>
              <a:pPr/>
              <a:t>‹#›</a:t>
            </a:fld>
            <a:endParaRPr lang="en-US"/>
          </a:p>
        </p:txBody>
      </p:sp>
    </p:spTree>
    <p:extLst>
      <p:ext uri="{BB962C8B-B14F-4D97-AF65-F5344CB8AC3E}">
        <p14:creationId xmlns:p14="http://schemas.microsoft.com/office/powerpoint/2010/main" val="376261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ection Ttile">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A9FB987-4FF4-FB4A-928A-ACB00A12202B}"/>
              </a:ext>
            </a:extLst>
          </p:cNvPr>
          <p:cNvSpPr/>
          <p:nvPr userDrawn="1"/>
        </p:nvSpPr>
        <p:spPr>
          <a:xfrm>
            <a:off x="0" y="1196908"/>
            <a:ext cx="12192000" cy="4116133"/>
          </a:xfrm>
          <a:prstGeom prst="rect">
            <a:avLst/>
          </a:prstGeom>
          <a:blipFill>
            <a:blip r:embed="rId2"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46759DD-C3DC-7F41-A378-5B21DBFE0F14}"/>
              </a:ext>
            </a:extLst>
          </p:cNvPr>
          <p:cNvSpPr>
            <a:spLocks noGrp="1"/>
          </p:cNvSpPr>
          <p:nvPr>
            <p:ph type="title" hasCustomPrompt="1"/>
          </p:nvPr>
        </p:nvSpPr>
        <p:spPr>
          <a:xfrm>
            <a:off x="0" y="1727208"/>
            <a:ext cx="12192000" cy="1982354"/>
          </a:xfrm>
        </p:spPr>
        <p:txBody>
          <a:bodyPr anchor="b">
            <a:normAutofit/>
          </a:bodyPr>
          <a:lstStyle>
            <a:lvl1pPr algn="ctr">
              <a:defRPr sz="4000">
                <a:solidFill>
                  <a:schemeClr val="bg1"/>
                </a:solidFill>
              </a:defRPr>
            </a:lvl1pPr>
          </a:lstStyle>
          <a:p>
            <a:r>
              <a:rPr lang="en-US"/>
              <a:t>Click to add heading</a:t>
            </a:r>
          </a:p>
        </p:txBody>
      </p:sp>
      <p:sp>
        <p:nvSpPr>
          <p:cNvPr id="3" name="Text Placeholder 2">
            <a:extLst>
              <a:ext uri="{FF2B5EF4-FFF2-40B4-BE49-F238E27FC236}">
                <a16:creationId xmlns:a16="http://schemas.microsoft.com/office/drawing/2014/main" id="{E82686C5-0635-4F4F-82EA-503A6A87CFE9}"/>
              </a:ext>
            </a:extLst>
          </p:cNvPr>
          <p:cNvSpPr>
            <a:spLocks noGrp="1"/>
          </p:cNvSpPr>
          <p:nvPr>
            <p:ph type="body" idx="1" hasCustomPrompt="1"/>
          </p:nvPr>
        </p:nvSpPr>
        <p:spPr>
          <a:xfrm>
            <a:off x="0" y="3840113"/>
            <a:ext cx="12192000" cy="799609"/>
          </a:xfrm>
        </p:spPr>
        <p:txBody>
          <a:bodyPr tIns="91440">
            <a:normAutofit/>
          </a:bodyPr>
          <a:lstStyle>
            <a:lvl1pPr marL="0" indent="0" algn="ctr">
              <a:buNone/>
              <a:defRPr sz="2000" b="0" i="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subheading</a:t>
            </a:r>
          </a:p>
        </p:txBody>
      </p:sp>
      <p:pic>
        <p:nvPicPr>
          <p:cNvPr id="16" name="Picture 15">
            <a:extLst>
              <a:ext uri="{FF2B5EF4-FFF2-40B4-BE49-F238E27FC236}">
                <a16:creationId xmlns:a16="http://schemas.microsoft.com/office/drawing/2014/main" id="{50F25CEB-C1D8-1B49-93EE-759F3B4F7998}"/>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5262004" y="5640226"/>
            <a:ext cx="1714293" cy="713675"/>
          </a:xfrm>
          <a:prstGeom prst="rect">
            <a:avLst/>
          </a:prstGeom>
        </p:spPr>
      </p:pic>
    </p:spTree>
    <p:extLst>
      <p:ext uri="{BB962C8B-B14F-4D97-AF65-F5344CB8AC3E}">
        <p14:creationId xmlns:p14="http://schemas.microsoft.com/office/powerpoint/2010/main" val="4185911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lement">
    <p:spTree>
      <p:nvGrpSpPr>
        <p:cNvPr id="1" name=""/>
        <p:cNvGrpSpPr/>
        <p:nvPr/>
      </p:nvGrpSpPr>
      <p:grpSpPr>
        <a:xfrm>
          <a:off x="0" y="0"/>
          <a:ext cx="0" cy="0"/>
          <a:chOff x="0" y="0"/>
          <a:chExt cx="0" cy="0"/>
        </a:xfrm>
      </p:grpSpPr>
      <p:sp>
        <p:nvSpPr>
          <p:cNvPr id="8" name="Footer Placeholder 7">
            <a:extLst>
              <a:ext uri="{FF2B5EF4-FFF2-40B4-BE49-F238E27FC236}">
                <a16:creationId xmlns:a16="http://schemas.microsoft.com/office/drawing/2014/main" id="{528CB804-A351-9442-B3A1-8831E77BDF60}"/>
              </a:ext>
            </a:extLst>
          </p:cNvPr>
          <p:cNvSpPr>
            <a:spLocks noGrp="1"/>
          </p:cNvSpPr>
          <p:nvPr>
            <p:ph type="ftr" sz="quarter" idx="11"/>
          </p:nvPr>
        </p:nvSpPr>
        <p:spPr/>
        <p:txBody>
          <a:bodyPr/>
          <a:lstStyle>
            <a:lvl1pPr>
              <a:defRPr sz="1000" b="0" i="0">
                <a:latin typeface="+mn-lt"/>
              </a:defRPr>
            </a:lvl1pPr>
          </a:lstStyle>
          <a:p>
            <a:r>
              <a:rPr lang="en-US"/>
              <a:t>PHEAA – Providing affordable access to higher education.</a:t>
            </a:r>
          </a:p>
        </p:txBody>
      </p:sp>
      <p:sp>
        <p:nvSpPr>
          <p:cNvPr id="9" name="Slide Number Placeholder 8">
            <a:extLst>
              <a:ext uri="{FF2B5EF4-FFF2-40B4-BE49-F238E27FC236}">
                <a16:creationId xmlns:a16="http://schemas.microsoft.com/office/drawing/2014/main" id="{E8BE4F91-E8B3-DF4E-87EA-8DD9C6217FE2}"/>
              </a:ext>
            </a:extLst>
          </p:cNvPr>
          <p:cNvSpPr>
            <a:spLocks noGrp="1"/>
          </p:cNvSpPr>
          <p:nvPr>
            <p:ph type="sldNum" sz="quarter" idx="12"/>
          </p:nvPr>
        </p:nvSpPr>
        <p:spPr/>
        <p:txBody>
          <a:bodyPr/>
          <a:lstStyle>
            <a:lvl1pPr>
              <a:defRPr sz="1000" b="0" i="0">
                <a:latin typeface="+mn-lt"/>
              </a:defRPr>
            </a:lvl1pPr>
          </a:lstStyle>
          <a:p>
            <a:fld id="{4E5E76E0-7555-DF46-8D1D-E44CF309909A}" type="slidenum">
              <a:rPr lang="en-US" smtClean="0"/>
              <a:pPr/>
              <a:t>‹#›</a:t>
            </a:fld>
            <a:endParaRPr lang="en-US"/>
          </a:p>
        </p:txBody>
      </p:sp>
      <p:sp>
        <p:nvSpPr>
          <p:cNvPr id="3" name="Title 2">
            <a:extLst>
              <a:ext uri="{FF2B5EF4-FFF2-40B4-BE49-F238E27FC236}">
                <a16:creationId xmlns:a16="http://schemas.microsoft.com/office/drawing/2014/main" id="{55DAA99C-9386-2647-B966-FF8CB5ACB084}"/>
              </a:ext>
            </a:extLst>
          </p:cNvPr>
          <p:cNvSpPr>
            <a:spLocks noGrp="1"/>
          </p:cNvSpPr>
          <p:nvPr>
            <p:ph type="title"/>
          </p:nvPr>
        </p:nvSpPr>
        <p:spPr/>
        <p:txBody>
          <a:bodyPr/>
          <a:lstStyle>
            <a:lvl1pPr algn="ctr">
              <a:defRPr/>
            </a:lvl1pPr>
          </a:lstStyle>
          <a:p>
            <a:r>
              <a:rPr lang="en-US"/>
              <a:t>Click to edit Master title style</a:t>
            </a:r>
          </a:p>
        </p:txBody>
      </p:sp>
      <p:sp>
        <p:nvSpPr>
          <p:cNvPr id="13" name="Text Placeholder 19">
            <a:extLst>
              <a:ext uri="{FF2B5EF4-FFF2-40B4-BE49-F238E27FC236}">
                <a16:creationId xmlns:a16="http://schemas.microsoft.com/office/drawing/2014/main" id="{2E2EF902-1A45-2B4C-9246-B75DDA6FB0EA}"/>
              </a:ext>
            </a:extLst>
          </p:cNvPr>
          <p:cNvSpPr>
            <a:spLocks noGrp="1"/>
          </p:cNvSpPr>
          <p:nvPr>
            <p:ph type="body" sz="quarter" idx="14" hasCustomPrompt="1"/>
          </p:nvPr>
        </p:nvSpPr>
        <p:spPr>
          <a:xfrm>
            <a:off x="609600" y="217868"/>
            <a:ext cx="10972800" cy="233748"/>
          </a:xfrm>
        </p:spPr>
        <p:txBody>
          <a:bodyPr tIns="0" anchor="t">
            <a:noAutofit/>
          </a:bodyPr>
          <a:lstStyle>
            <a:lvl1pPr marL="0" indent="0" algn="ctr">
              <a:buFont typeface="Arial" panose="020B0604020202020204" pitchFamily="34" charset="0"/>
              <a:buNone/>
              <a:defRPr sz="1400" b="0" i="0">
                <a:solidFill>
                  <a:schemeClr val="bg1"/>
                </a:solidFill>
                <a:latin typeface="+mn-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z="1600"/>
              <a:t>Click to add leading text</a:t>
            </a:r>
            <a:endParaRPr lang="en-US"/>
          </a:p>
        </p:txBody>
      </p:sp>
    </p:spTree>
    <p:extLst>
      <p:ext uri="{BB962C8B-B14F-4D97-AF65-F5344CB8AC3E}">
        <p14:creationId xmlns:p14="http://schemas.microsoft.com/office/powerpoint/2010/main" val="1862040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ontent Graphic Righ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52DF03D-0193-0744-A398-8CE819790303}"/>
              </a:ext>
            </a:extLst>
          </p:cNvPr>
          <p:cNvSpPr>
            <a:spLocks noGrp="1"/>
          </p:cNvSpPr>
          <p:nvPr>
            <p:ph type="body" sz="quarter" idx="13"/>
          </p:nvPr>
        </p:nvSpPr>
        <p:spPr>
          <a:xfrm>
            <a:off x="609600" y="1400174"/>
            <a:ext cx="5486400" cy="4847643"/>
          </a:xfrm>
        </p:spPr>
        <p:txBody>
          <a:bodyPr tIns="182880"/>
          <a:lstStyle>
            <a:lvl1pPr>
              <a:defRPr sz="2400" b="0" i="0">
                <a:latin typeface="+mn-lt"/>
              </a:defRPr>
            </a:lvl1pPr>
            <a:lvl2pPr>
              <a:spcBef>
                <a:spcPts val="600"/>
              </a:spcBef>
              <a:defRPr sz="2000" b="0" i="0">
                <a:latin typeface="+mn-lt"/>
              </a:defRPr>
            </a:lvl2pPr>
            <a:lvl3pPr>
              <a:spcBef>
                <a:spcPts val="600"/>
              </a:spcBef>
              <a:defRPr sz="2000" b="0" i="0">
                <a:latin typeface="+mn-lt"/>
              </a:defRPr>
            </a:lvl3pPr>
            <a:lvl4pPr>
              <a:spcBef>
                <a:spcPts val="600"/>
              </a:spcBef>
              <a:defRPr sz="2000" b="0" i="0">
                <a:latin typeface="+mn-lt"/>
              </a:defRPr>
            </a:lvl4pPr>
            <a:lvl5pPr>
              <a:spcBef>
                <a:spcPts val="600"/>
              </a:spcBef>
              <a:defRPr sz="2000"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B64D3C5A-B39D-E645-9D91-BAA55FE138B1}"/>
              </a:ext>
            </a:extLst>
          </p:cNvPr>
          <p:cNvSpPr>
            <a:spLocks noGrp="1"/>
          </p:cNvSpPr>
          <p:nvPr>
            <p:ph type="pic" sz="quarter" idx="14" hasCustomPrompt="1"/>
          </p:nvPr>
        </p:nvSpPr>
        <p:spPr>
          <a:xfrm>
            <a:off x="6238875" y="1400174"/>
            <a:ext cx="5343525" cy="4848226"/>
          </a:xfrm>
          <a:pattFill prst="pct10">
            <a:fgClr>
              <a:schemeClr val="accent1"/>
            </a:fgClr>
            <a:bgClr>
              <a:schemeClr val="bg1"/>
            </a:bgClr>
          </a:pattFill>
        </p:spPr>
        <p:txBody>
          <a:bodyPr anchor="ctr">
            <a:normAutofit/>
          </a:bodyPr>
          <a:lstStyle>
            <a:lvl1pPr marL="0" indent="0" algn="ctr">
              <a:buNone/>
              <a:defRPr sz="1800" b="0" i="0">
                <a:solidFill>
                  <a:srgbClr val="888988"/>
                </a:solidFill>
                <a:latin typeface="Open Sans" panose="020B0606030504020204" pitchFamily="34" charset="0"/>
              </a:defRPr>
            </a:lvl1pPr>
          </a:lstStyle>
          <a:p>
            <a:r>
              <a:rPr lang="en-US"/>
              <a:t>Graphic</a:t>
            </a:r>
          </a:p>
        </p:txBody>
      </p:sp>
      <p:sp>
        <p:nvSpPr>
          <p:cNvPr id="7" name="Title 6">
            <a:extLst>
              <a:ext uri="{FF2B5EF4-FFF2-40B4-BE49-F238E27FC236}">
                <a16:creationId xmlns:a16="http://schemas.microsoft.com/office/drawing/2014/main" id="{C7599053-D15F-FB41-807C-F8225D649E01}"/>
              </a:ext>
            </a:extLst>
          </p:cNvPr>
          <p:cNvSpPr>
            <a:spLocks noGrp="1"/>
          </p:cNvSpPr>
          <p:nvPr>
            <p:ph type="title"/>
          </p:nvPr>
        </p:nvSpPr>
        <p:spPr/>
        <p:txBody>
          <a:bodyPr/>
          <a:lstStyle/>
          <a:p>
            <a:r>
              <a:rPr lang="en-US"/>
              <a:t>Click to edit Master title style</a:t>
            </a:r>
          </a:p>
        </p:txBody>
      </p:sp>
      <p:sp>
        <p:nvSpPr>
          <p:cNvPr id="17" name="Text Placeholder 19">
            <a:extLst>
              <a:ext uri="{FF2B5EF4-FFF2-40B4-BE49-F238E27FC236}">
                <a16:creationId xmlns:a16="http://schemas.microsoft.com/office/drawing/2014/main" id="{9106AC2D-C677-3C4E-AE2E-950666240E6D}"/>
              </a:ext>
            </a:extLst>
          </p:cNvPr>
          <p:cNvSpPr>
            <a:spLocks noGrp="1"/>
          </p:cNvSpPr>
          <p:nvPr>
            <p:ph type="body" sz="quarter" idx="15" hasCustomPrompt="1"/>
          </p:nvPr>
        </p:nvSpPr>
        <p:spPr>
          <a:xfrm>
            <a:off x="609600" y="205836"/>
            <a:ext cx="10972800" cy="255372"/>
          </a:xfrm>
        </p:spPr>
        <p:txBody>
          <a:bodyPr tIns="0" anchor="t">
            <a:noAutofit/>
          </a:bodyPr>
          <a:lstStyle>
            <a:lvl1pPr marL="0" indent="0" algn="l">
              <a:buFont typeface="Arial" panose="020B0604020202020204" pitchFamily="34" charset="0"/>
              <a:buNone/>
              <a:defRPr sz="1600" b="0" i="0">
                <a:solidFill>
                  <a:schemeClr val="bg1"/>
                </a:solidFill>
                <a:latin typeface="+mn-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z="1600"/>
              <a:t>Click to add leading text</a:t>
            </a:r>
            <a:endParaRPr lang="en-US"/>
          </a:p>
        </p:txBody>
      </p:sp>
      <p:sp>
        <p:nvSpPr>
          <p:cNvPr id="6" name="Footer Placeholder 5">
            <a:extLst>
              <a:ext uri="{FF2B5EF4-FFF2-40B4-BE49-F238E27FC236}">
                <a16:creationId xmlns:a16="http://schemas.microsoft.com/office/drawing/2014/main" id="{D750299F-CAAA-8842-B01D-73B80B07045A}"/>
              </a:ext>
            </a:extLst>
          </p:cNvPr>
          <p:cNvSpPr>
            <a:spLocks noGrp="1"/>
          </p:cNvSpPr>
          <p:nvPr>
            <p:ph type="ftr" sz="quarter" idx="17"/>
          </p:nvPr>
        </p:nvSpPr>
        <p:spPr/>
        <p:txBody>
          <a:bodyPr/>
          <a:lstStyle>
            <a:lvl1pPr>
              <a:defRPr sz="1000" b="0" i="0">
                <a:latin typeface="+mn-lt"/>
              </a:defRPr>
            </a:lvl1pPr>
          </a:lstStyle>
          <a:p>
            <a:r>
              <a:rPr lang="en-US"/>
              <a:t>PHEAA – Providing affordable access to higher education.</a:t>
            </a:r>
          </a:p>
        </p:txBody>
      </p:sp>
      <p:sp>
        <p:nvSpPr>
          <p:cNvPr id="10" name="Slide Number Placeholder 9">
            <a:extLst>
              <a:ext uri="{FF2B5EF4-FFF2-40B4-BE49-F238E27FC236}">
                <a16:creationId xmlns:a16="http://schemas.microsoft.com/office/drawing/2014/main" id="{DD07DFC4-821A-E84B-A14A-4120784F240F}"/>
              </a:ext>
            </a:extLst>
          </p:cNvPr>
          <p:cNvSpPr>
            <a:spLocks noGrp="1"/>
          </p:cNvSpPr>
          <p:nvPr>
            <p:ph type="sldNum" sz="quarter" idx="18"/>
          </p:nvPr>
        </p:nvSpPr>
        <p:spPr/>
        <p:txBody>
          <a:bodyPr/>
          <a:lstStyle>
            <a:lvl1pPr>
              <a:defRPr sz="1000" b="0" i="0">
                <a:latin typeface="+mn-lt"/>
              </a:defRPr>
            </a:lvl1pPr>
          </a:lstStyle>
          <a:p>
            <a:fld id="{4E5E76E0-7555-DF46-8D1D-E44CF309909A}" type="slidenum">
              <a:rPr lang="en-US" smtClean="0"/>
              <a:pPr/>
              <a:t>‹#›</a:t>
            </a:fld>
            <a:endParaRPr lang="en-US"/>
          </a:p>
        </p:txBody>
      </p:sp>
    </p:spTree>
    <p:extLst>
      <p:ext uri="{BB962C8B-B14F-4D97-AF65-F5344CB8AC3E}">
        <p14:creationId xmlns:p14="http://schemas.microsoft.com/office/powerpoint/2010/main" val="24565981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ontent Graphic Left">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052DF03D-0193-0744-A398-8CE819790303}"/>
              </a:ext>
            </a:extLst>
          </p:cNvPr>
          <p:cNvSpPr>
            <a:spLocks noGrp="1"/>
          </p:cNvSpPr>
          <p:nvPr>
            <p:ph type="body" sz="quarter" idx="13"/>
          </p:nvPr>
        </p:nvSpPr>
        <p:spPr>
          <a:xfrm>
            <a:off x="6019799" y="1400174"/>
            <a:ext cx="5562205" cy="4848225"/>
          </a:xfrm>
        </p:spPr>
        <p:txBody>
          <a:bodyPr tIns="182880" rIns="0"/>
          <a:lstStyle>
            <a:lvl1pPr>
              <a:defRPr sz="2400" b="0" i="0">
                <a:latin typeface="+mn-lt"/>
              </a:defRPr>
            </a:lvl1pPr>
            <a:lvl2pPr>
              <a:spcBef>
                <a:spcPts val="600"/>
              </a:spcBef>
              <a:defRPr sz="2000" b="0" i="0">
                <a:latin typeface="+mn-lt"/>
              </a:defRPr>
            </a:lvl2pPr>
            <a:lvl3pPr>
              <a:spcBef>
                <a:spcPts val="600"/>
              </a:spcBef>
              <a:defRPr sz="2000" b="0" i="0">
                <a:latin typeface="+mn-lt"/>
              </a:defRPr>
            </a:lvl3pPr>
            <a:lvl4pPr>
              <a:spcBef>
                <a:spcPts val="600"/>
              </a:spcBef>
              <a:defRPr sz="2000" b="0" i="0">
                <a:latin typeface="+mn-lt"/>
              </a:defRPr>
            </a:lvl4pPr>
            <a:lvl5pPr>
              <a:spcBef>
                <a:spcPts val="600"/>
              </a:spcBef>
              <a:defRPr sz="2000"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Picture Placeholder 8">
            <a:extLst>
              <a:ext uri="{FF2B5EF4-FFF2-40B4-BE49-F238E27FC236}">
                <a16:creationId xmlns:a16="http://schemas.microsoft.com/office/drawing/2014/main" id="{5AD449C6-F192-434D-93A4-7504F874F4AA}"/>
              </a:ext>
            </a:extLst>
          </p:cNvPr>
          <p:cNvSpPr>
            <a:spLocks noGrp="1"/>
          </p:cNvSpPr>
          <p:nvPr>
            <p:ph type="pic" sz="quarter" idx="14" hasCustomPrompt="1"/>
          </p:nvPr>
        </p:nvSpPr>
        <p:spPr>
          <a:xfrm>
            <a:off x="609600" y="1400174"/>
            <a:ext cx="5267325" cy="4848226"/>
          </a:xfrm>
          <a:pattFill prst="pct10">
            <a:fgClr>
              <a:schemeClr val="accent1"/>
            </a:fgClr>
            <a:bgClr>
              <a:schemeClr val="bg1"/>
            </a:bgClr>
          </a:pattFill>
        </p:spPr>
        <p:txBody>
          <a:bodyPr anchor="ctr">
            <a:normAutofit/>
          </a:bodyPr>
          <a:lstStyle>
            <a:lvl1pPr marL="0" indent="0" algn="ctr">
              <a:buNone/>
              <a:defRPr sz="1800" b="0" i="0">
                <a:solidFill>
                  <a:srgbClr val="888988"/>
                </a:solidFill>
                <a:latin typeface="Open Sans" panose="020B0606030504020204" pitchFamily="34" charset="0"/>
              </a:defRPr>
            </a:lvl1pPr>
          </a:lstStyle>
          <a:p>
            <a:r>
              <a:rPr lang="en-US"/>
              <a:t>Graphic</a:t>
            </a:r>
          </a:p>
        </p:txBody>
      </p:sp>
      <p:sp>
        <p:nvSpPr>
          <p:cNvPr id="7" name="Title 6">
            <a:extLst>
              <a:ext uri="{FF2B5EF4-FFF2-40B4-BE49-F238E27FC236}">
                <a16:creationId xmlns:a16="http://schemas.microsoft.com/office/drawing/2014/main" id="{1DF9D249-5945-2D41-80A3-062C4F050FE7}"/>
              </a:ext>
            </a:extLst>
          </p:cNvPr>
          <p:cNvSpPr>
            <a:spLocks noGrp="1"/>
          </p:cNvSpPr>
          <p:nvPr>
            <p:ph type="title"/>
          </p:nvPr>
        </p:nvSpPr>
        <p:spPr/>
        <p:txBody>
          <a:bodyPr/>
          <a:lstStyle/>
          <a:p>
            <a:r>
              <a:rPr lang="en-US"/>
              <a:t>Click to edit Master title style</a:t>
            </a:r>
          </a:p>
        </p:txBody>
      </p:sp>
      <p:sp>
        <p:nvSpPr>
          <p:cNvPr id="18" name="Text Placeholder 19">
            <a:extLst>
              <a:ext uri="{FF2B5EF4-FFF2-40B4-BE49-F238E27FC236}">
                <a16:creationId xmlns:a16="http://schemas.microsoft.com/office/drawing/2014/main" id="{90456881-1514-5A41-9593-BF5850EDD362}"/>
              </a:ext>
            </a:extLst>
          </p:cNvPr>
          <p:cNvSpPr>
            <a:spLocks noGrp="1"/>
          </p:cNvSpPr>
          <p:nvPr>
            <p:ph type="body" sz="quarter" idx="15" hasCustomPrompt="1"/>
          </p:nvPr>
        </p:nvSpPr>
        <p:spPr>
          <a:xfrm>
            <a:off x="609600" y="205836"/>
            <a:ext cx="10972800" cy="255372"/>
          </a:xfrm>
        </p:spPr>
        <p:txBody>
          <a:bodyPr tIns="0" anchor="t">
            <a:noAutofit/>
          </a:bodyPr>
          <a:lstStyle>
            <a:lvl1pPr marL="0" indent="0" algn="l">
              <a:buFont typeface="Arial" panose="020B0604020202020204" pitchFamily="34" charset="0"/>
              <a:buNone/>
              <a:defRPr sz="1400" b="0" i="0">
                <a:solidFill>
                  <a:schemeClr val="bg1"/>
                </a:solidFill>
                <a:latin typeface="+mn-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z="1600"/>
              <a:t>Click to add leading text</a:t>
            </a:r>
            <a:endParaRPr lang="en-US"/>
          </a:p>
        </p:txBody>
      </p:sp>
      <p:sp>
        <p:nvSpPr>
          <p:cNvPr id="6" name="Footer Placeholder 5">
            <a:extLst>
              <a:ext uri="{FF2B5EF4-FFF2-40B4-BE49-F238E27FC236}">
                <a16:creationId xmlns:a16="http://schemas.microsoft.com/office/drawing/2014/main" id="{B2E321F2-F1AE-2140-B97B-E256EF26BDA0}"/>
              </a:ext>
            </a:extLst>
          </p:cNvPr>
          <p:cNvSpPr>
            <a:spLocks noGrp="1"/>
          </p:cNvSpPr>
          <p:nvPr>
            <p:ph type="ftr" sz="quarter" idx="17"/>
          </p:nvPr>
        </p:nvSpPr>
        <p:spPr/>
        <p:txBody>
          <a:bodyPr/>
          <a:lstStyle>
            <a:lvl1pPr>
              <a:defRPr sz="1000" b="0" i="0">
                <a:latin typeface="+mn-lt"/>
              </a:defRPr>
            </a:lvl1pPr>
          </a:lstStyle>
          <a:p>
            <a:r>
              <a:rPr lang="en-US"/>
              <a:t>PHEAA – Providing affordable access to higher education.</a:t>
            </a:r>
          </a:p>
        </p:txBody>
      </p:sp>
      <p:sp>
        <p:nvSpPr>
          <p:cNvPr id="10" name="Slide Number Placeholder 9">
            <a:extLst>
              <a:ext uri="{FF2B5EF4-FFF2-40B4-BE49-F238E27FC236}">
                <a16:creationId xmlns:a16="http://schemas.microsoft.com/office/drawing/2014/main" id="{60A9DE35-CF37-2F43-BFD3-47B658384DE9}"/>
              </a:ext>
            </a:extLst>
          </p:cNvPr>
          <p:cNvSpPr>
            <a:spLocks noGrp="1"/>
          </p:cNvSpPr>
          <p:nvPr>
            <p:ph type="sldNum" sz="quarter" idx="18"/>
          </p:nvPr>
        </p:nvSpPr>
        <p:spPr/>
        <p:txBody>
          <a:bodyPr/>
          <a:lstStyle>
            <a:lvl1pPr>
              <a:defRPr sz="1000" b="0" i="0">
                <a:latin typeface="+mn-lt"/>
              </a:defRPr>
            </a:lvl1pPr>
          </a:lstStyle>
          <a:p>
            <a:fld id="{4E5E76E0-7555-DF46-8D1D-E44CF309909A}" type="slidenum">
              <a:rPr lang="en-US" smtClean="0"/>
              <a:pPr/>
              <a:t>‹#›</a:t>
            </a:fld>
            <a:endParaRPr lang="en-US"/>
          </a:p>
        </p:txBody>
      </p:sp>
    </p:spTree>
    <p:extLst>
      <p:ext uri="{BB962C8B-B14F-4D97-AF65-F5344CB8AC3E}">
        <p14:creationId xmlns:p14="http://schemas.microsoft.com/office/powerpoint/2010/main" val="2939759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orizontally Spli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CCCA824-F459-9046-8601-5CDFBFA4F115}"/>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0" y="0"/>
            <a:ext cx="12185650" cy="3429000"/>
          </a:xfrm>
          <a:prstGeom prst="rect">
            <a:avLst/>
          </a:prstGeom>
        </p:spPr>
      </p:pic>
      <p:sp>
        <p:nvSpPr>
          <p:cNvPr id="2" name="Title 1">
            <a:extLst>
              <a:ext uri="{FF2B5EF4-FFF2-40B4-BE49-F238E27FC236}">
                <a16:creationId xmlns:a16="http://schemas.microsoft.com/office/drawing/2014/main" id="{3D00A7FB-96C0-5443-8DD9-299CE7491AE8}"/>
              </a:ext>
            </a:extLst>
          </p:cNvPr>
          <p:cNvSpPr>
            <a:spLocks noGrp="1"/>
          </p:cNvSpPr>
          <p:nvPr>
            <p:ph type="title" hasCustomPrompt="1"/>
          </p:nvPr>
        </p:nvSpPr>
        <p:spPr/>
        <p:txBody>
          <a:bodyPr/>
          <a:lstStyle>
            <a:lvl1pPr algn="ctr">
              <a:defRPr>
                <a:solidFill>
                  <a:schemeClr val="bg1"/>
                </a:solidFill>
              </a:defRPr>
            </a:lvl1pPr>
          </a:lstStyle>
          <a:p>
            <a:r>
              <a:rPr lang="en-US"/>
              <a:t>Click to add heading</a:t>
            </a:r>
          </a:p>
        </p:txBody>
      </p:sp>
      <p:sp>
        <p:nvSpPr>
          <p:cNvPr id="5" name="Footer Placeholder 4">
            <a:extLst>
              <a:ext uri="{FF2B5EF4-FFF2-40B4-BE49-F238E27FC236}">
                <a16:creationId xmlns:a16="http://schemas.microsoft.com/office/drawing/2014/main" id="{B0C7A7CF-CA58-3149-BAB4-C13F090822BD}"/>
              </a:ext>
            </a:extLst>
          </p:cNvPr>
          <p:cNvSpPr>
            <a:spLocks noGrp="1"/>
          </p:cNvSpPr>
          <p:nvPr>
            <p:ph type="ftr" sz="quarter" idx="11"/>
          </p:nvPr>
        </p:nvSpPr>
        <p:spPr/>
        <p:txBody>
          <a:bodyPr/>
          <a:lstStyle>
            <a:lvl1pPr>
              <a:defRPr sz="1000" b="0" i="0">
                <a:latin typeface="+mn-lt"/>
              </a:defRPr>
            </a:lvl1pPr>
          </a:lstStyle>
          <a:p>
            <a:r>
              <a:rPr lang="en-US"/>
              <a:t>PHEAA – Providing affordable access to higher education.</a:t>
            </a:r>
          </a:p>
        </p:txBody>
      </p:sp>
      <p:sp>
        <p:nvSpPr>
          <p:cNvPr id="7" name="Slide Number Placeholder 6">
            <a:extLst>
              <a:ext uri="{FF2B5EF4-FFF2-40B4-BE49-F238E27FC236}">
                <a16:creationId xmlns:a16="http://schemas.microsoft.com/office/drawing/2014/main" id="{13BF418E-0928-024E-9B44-DC31BAC6FE69}"/>
              </a:ext>
            </a:extLst>
          </p:cNvPr>
          <p:cNvSpPr>
            <a:spLocks noGrp="1"/>
          </p:cNvSpPr>
          <p:nvPr>
            <p:ph type="sldNum" sz="quarter" idx="12"/>
          </p:nvPr>
        </p:nvSpPr>
        <p:spPr/>
        <p:txBody>
          <a:bodyPr/>
          <a:lstStyle>
            <a:lvl1pPr>
              <a:defRPr sz="1000" b="0" i="0">
                <a:latin typeface="+mn-lt"/>
              </a:defRPr>
            </a:lvl1pPr>
          </a:lstStyle>
          <a:p>
            <a:fld id="{4E5E76E0-7555-DF46-8D1D-E44CF309909A}" type="slidenum">
              <a:rPr lang="en-US" smtClean="0"/>
              <a:pPr/>
              <a:t>‹#›</a:t>
            </a:fld>
            <a:endParaRPr lang="en-US"/>
          </a:p>
        </p:txBody>
      </p:sp>
    </p:spTree>
    <p:extLst>
      <p:ext uri="{BB962C8B-B14F-4D97-AF65-F5344CB8AC3E}">
        <p14:creationId xmlns:p14="http://schemas.microsoft.com/office/powerpoint/2010/main" val="599643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Vertically Split Right">
    <p:spTree>
      <p:nvGrpSpPr>
        <p:cNvPr id="1" name=""/>
        <p:cNvGrpSpPr/>
        <p:nvPr/>
      </p:nvGrpSpPr>
      <p:grpSpPr>
        <a:xfrm>
          <a:off x="0" y="0"/>
          <a:ext cx="0" cy="0"/>
          <a:chOff x="0" y="0"/>
          <a:chExt cx="0" cy="0"/>
        </a:xfrm>
      </p:grpSpPr>
      <p:sp>
        <p:nvSpPr>
          <p:cNvPr id="9" name="Picture Placeholder 6">
            <a:extLst>
              <a:ext uri="{FF2B5EF4-FFF2-40B4-BE49-F238E27FC236}">
                <a16:creationId xmlns:a16="http://schemas.microsoft.com/office/drawing/2014/main" id="{224B7A72-8724-874C-B29D-4E330CC437BA}"/>
              </a:ext>
            </a:extLst>
          </p:cNvPr>
          <p:cNvSpPr>
            <a:spLocks noGrp="1"/>
          </p:cNvSpPr>
          <p:nvPr>
            <p:ph type="pic" sz="quarter" idx="13" hasCustomPrompt="1"/>
          </p:nvPr>
        </p:nvSpPr>
        <p:spPr>
          <a:xfrm>
            <a:off x="7924800" y="1236689"/>
            <a:ext cx="4267200" cy="5621312"/>
          </a:xfrm>
          <a:pattFill prst="pct10">
            <a:fgClr>
              <a:schemeClr val="accent1"/>
            </a:fgClr>
            <a:bgClr>
              <a:schemeClr val="bg1"/>
            </a:bgClr>
          </a:pattFill>
        </p:spPr>
        <p:txBody>
          <a:bodyPr anchor="ctr" anchorCtr="0">
            <a:normAutofit/>
          </a:bodyPr>
          <a:lstStyle>
            <a:lvl1pPr marL="0" indent="0" algn="ctr">
              <a:buNone/>
              <a:defRPr sz="1800" b="0" i="0">
                <a:solidFill>
                  <a:srgbClr val="888988"/>
                </a:solidFill>
                <a:latin typeface="Open Sans" panose="020B0606030504020204" pitchFamily="34" charset="0"/>
              </a:defRPr>
            </a:lvl1pPr>
          </a:lstStyle>
          <a:p>
            <a:r>
              <a:rPr lang="en-US"/>
              <a:t>Picture</a:t>
            </a:r>
          </a:p>
        </p:txBody>
      </p:sp>
      <p:sp>
        <p:nvSpPr>
          <p:cNvPr id="19" name="Text Placeholder 7">
            <a:extLst>
              <a:ext uri="{FF2B5EF4-FFF2-40B4-BE49-F238E27FC236}">
                <a16:creationId xmlns:a16="http://schemas.microsoft.com/office/drawing/2014/main" id="{A11ADA7D-ACCE-3747-B958-25BE16D5EC30}"/>
              </a:ext>
            </a:extLst>
          </p:cNvPr>
          <p:cNvSpPr>
            <a:spLocks noGrp="1"/>
          </p:cNvSpPr>
          <p:nvPr>
            <p:ph type="body" sz="quarter" idx="14"/>
          </p:nvPr>
        </p:nvSpPr>
        <p:spPr>
          <a:xfrm>
            <a:off x="609601" y="1400174"/>
            <a:ext cx="6858384" cy="4848225"/>
          </a:xfrm>
        </p:spPr>
        <p:txBody>
          <a:bodyPr/>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2">
            <a:extLst>
              <a:ext uri="{FF2B5EF4-FFF2-40B4-BE49-F238E27FC236}">
                <a16:creationId xmlns:a16="http://schemas.microsoft.com/office/drawing/2014/main" id="{F1E5D76A-D940-3D48-A962-51C1CDC5C3F2}"/>
              </a:ext>
            </a:extLst>
          </p:cNvPr>
          <p:cNvSpPr>
            <a:spLocks noGrp="1"/>
          </p:cNvSpPr>
          <p:nvPr>
            <p:ph type="title"/>
          </p:nvPr>
        </p:nvSpPr>
        <p:spPr>
          <a:xfrm>
            <a:off x="610404" y="473697"/>
            <a:ext cx="10971601" cy="576648"/>
          </a:xfrm>
        </p:spPr>
        <p:txBody>
          <a:bodyPr/>
          <a:lstStyle/>
          <a:p>
            <a:r>
              <a:rPr lang="en-US"/>
              <a:t>Click to edit Master title style</a:t>
            </a:r>
          </a:p>
        </p:txBody>
      </p:sp>
      <p:sp>
        <p:nvSpPr>
          <p:cNvPr id="18" name="Text Placeholder 19">
            <a:extLst>
              <a:ext uri="{FF2B5EF4-FFF2-40B4-BE49-F238E27FC236}">
                <a16:creationId xmlns:a16="http://schemas.microsoft.com/office/drawing/2014/main" id="{28332B51-458F-CA47-AD5F-0754355D90BD}"/>
              </a:ext>
            </a:extLst>
          </p:cNvPr>
          <p:cNvSpPr>
            <a:spLocks noGrp="1"/>
          </p:cNvSpPr>
          <p:nvPr>
            <p:ph type="body" sz="quarter" idx="18" hasCustomPrompt="1"/>
          </p:nvPr>
        </p:nvSpPr>
        <p:spPr>
          <a:xfrm>
            <a:off x="610404" y="206750"/>
            <a:ext cx="10971601" cy="233748"/>
          </a:xfrm>
        </p:spPr>
        <p:txBody>
          <a:bodyPr tIns="0" anchor="t">
            <a:noAutofit/>
          </a:bodyPr>
          <a:lstStyle>
            <a:lvl1pPr marL="0" indent="0" algn="l">
              <a:buFont typeface="Arial" panose="020B0604020202020204" pitchFamily="34" charset="0"/>
              <a:buNone/>
              <a:defRPr sz="1400" b="0" i="0">
                <a:solidFill>
                  <a:schemeClr val="bg1"/>
                </a:solidFill>
                <a:latin typeface="+mn-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z="1600"/>
              <a:t>Click to add leading text</a:t>
            </a:r>
            <a:endParaRPr lang="en-US"/>
          </a:p>
        </p:txBody>
      </p:sp>
      <p:sp>
        <p:nvSpPr>
          <p:cNvPr id="4" name="Footer Placeholder 3">
            <a:extLst>
              <a:ext uri="{FF2B5EF4-FFF2-40B4-BE49-F238E27FC236}">
                <a16:creationId xmlns:a16="http://schemas.microsoft.com/office/drawing/2014/main" id="{9FB4D0F1-C68D-F943-8FEE-3D5CEAC25B3D}"/>
              </a:ext>
            </a:extLst>
          </p:cNvPr>
          <p:cNvSpPr>
            <a:spLocks noGrp="1"/>
          </p:cNvSpPr>
          <p:nvPr>
            <p:ph type="ftr" sz="quarter" idx="20"/>
          </p:nvPr>
        </p:nvSpPr>
        <p:spPr/>
        <p:txBody>
          <a:bodyPr/>
          <a:lstStyle>
            <a:lvl1pPr>
              <a:defRPr sz="1000" b="0" i="0">
                <a:latin typeface="+mn-lt"/>
              </a:defRPr>
            </a:lvl1pPr>
          </a:lstStyle>
          <a:p>
            <a:r>
              <a:rPr lang="en-US"/>
              <a:t>PHEAA – Providing affordable access to higher education.</a:t>
            </a:r>
          </a:p>
        </p:txBody>
      </p:sp>
      <p:sp>
        <p:nvSpPr>
          <p:cNvPr id="5" name="Slide Number Placeholder 4">
            <a:extLst>
              <a:ext uri="{FF2B5EF4-FFF2-40B4-BE49-F238E27FC236}">
                <a16:creationId xmlns:a16="http://schemas.microsoft.com/office/drawing/2014/main" id="{4394EF35-9060-CB4D-8F6E-366401339CF2}"/>
              </a:ext>
            </a:extLst>
          </p:cNvPr>
          <p:cNvSpPr>
            <a:spLocks noGrp="1"/>
          </p:cNvSpPr>
          <p:nvPr>
            <p:ph type="sldNum" sz="quarter" idx="21"/>
          </p:nvPr>
        </p:nvSpPr>
        <p:spPr/>
        <p:txBody>
          <a:bodyPr/>
          <a:lstStyle>
            <a:lvl1pPr>
              <a:defRPr sz="1000" b="0" i="0">
                <a:latin typeface="+mn-lt"/>
              </a:defRPr>
            </a:lvl1pPr>
          </a:lstStyle>
          <a:p>
            <a:fld id="{4E5E76E0-7555-DF46-8D1D-E44CF309909A}" type="slidenum">
              <a:rPr lang="en-US" smtClean="0"/>
              <a:pPr/>
              <a:t>‹#›</a:t>
            </a:fld>
            <a:endParaRPr lang="en-US"/>
          </a:p>
        </p:txBody>
      </p:sp>
    </p:spTree>
    <p:extLst>
      <p:ext uri="{BB962C8B-B14F-4D97-AF65-F5344CB8AC3E}">
        <p14:creationId xmlns:p14="http://schemas.microsoft.com/office/powerpoint/2010/main" val="39141121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Vertically Split Left">
    <p:spTree>
      <p:nvGrpSpPr>
        <p:cNvPr id="1" name=""/>
        <p:cNvGrpSpPr/>
        <p:nvPr/>
      </p:nvGrpSpPr>
      <p:grpSpPr>
        <a:xfrm>
          <a:off x="0" y="0"/>
          <a:ext cx="0" cy="0"/>
          <a:chOff x="0" y="0"/>
          <a:chExt cx="0" cy="0"/>
        </a:xfrm>
      </p:grpSpPr>
      <p:sp>
        <p:nvSpPr>
          <p:cNvPr id="6" name="Picture Placeholder 6">
            <a:extLst>
              <a:ext uri="{FF2B5EF4-FFF2-40B4-BE49-F238E27FC236}">
                <a16:creationId xmlns:a16="http://schemas.microsoft.com/office/drawing/2014/main" id="{2B0C60D7-5235-4D4A-BDDC-57D30F0593CB}"/>
              </a:ext>
            </a:extLst>
          </p:cNvPr>
          <p:cNvSpPr>
            <a:spLocks noGrp="1"/>
          </p:cNvSpPr>
          <p:nvPr>
            <p:ph type="pic" sz="quarter" idx="13" hasCustomPrompt="1"/>
          </p:nvPr>
        </p:nvSpPr>
        <p:spPr>
          <a:xfrm>
            <a:off x="0" y="1228724"/>
            <a:ext cx="4621427" cy="5629275"/>
          </a:xfrm>
          <a:pattFill prst="pct10">
            <a:fgClr>
              <a:schemeClr val="accent1"/>
            </a:fgClr>
            <a:bgClr>
              <a:schemeClr val="bg1"/>
            </a:bgClr>
          </a:pattFill>
        </p:spPr>
        <p:txBody>
          <a:bodyPr anchor="ctr" anchorCtr="0">
            <a:normAutofit/>
          </a:bodyPr>
          <a:lstStyle>
            <a:lvl1pPr marL="0" indent="0" algn="ctr">
              <a:buNone/>
              <a:defRPr sz="1800" b="0" i="0">
                <a:solidFill>
                  <a:srgbClr val="888988"/>
                </a:solidFill>
                <a:latin typeface="Open Sans" panose="020B0606030504020204" pitchFamily="34" charset="0"/>
              </a:defRPr>
            </a:lvl1pPr>
          </a:lstStyle>
          <a:p>
            <a:r>
              <a:rPr lang="en-US"/>
              <a:t>Picture</a:t>
            </a:r>
          </a:p>
        </p:txBody>
      </p:sp>
      <p:sp>
        <p:nvSpPr>
          <p:cNvPr id="8" name="Text Placeholder 7">
            <a:extLst>
              <a:ext uri="{FF2B5EF4-FFF2-40B4-BE49-F238E27FC236}">
                <a16:creationId xmlns:a16="http://schemas.microsoft.com/office/drawing/2014/main" id="{F1261122-C44E-6F4C-AC8C-445C08CD2C94}"/>
              </a:ext>
            </a:extLst>
          </p:cNvPr>
          <p:cNvSpPr>
            <a:spLocks noGrp="1"/>
          </p:cNvSpPr>
          <p:nvPr>
            <p:ph type="body" sz="quarter" idx="14"/>
          </p:nvPr>
        </p:nvSpPr>
        <p:spPr>
          <a:xfrm>
            <a:off x="4967414" y="1400174"/>
            <a:ext cx="6614984" cy="4848225"/>
          </a:xfrm>
        </p:spPr>
        <p:txBody>
          <a:bodyPr tIns="182880"/>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Slide Number Placeholder 13">
            <a:extLst>
              <a:ext uri="{FF2B5EF4-FFF2-40B4-BE49-F238E27FC236}">
                <a16:creationId xmlns:a16="http://schemas.microsoft.com/office/drawing/2014/main" id="{DE335AA6-33A3-5241-BD17-59094D62A5CE}"/>
              </a:ext>
            </a:extLst>
          </p:cNvPr>
          <p:cNvSpPr>
            <a:spLocks noGrp="1"/>
          </p:cNvSpPr>
          <p:nvPr>
            <p:ph type="sldNum" sz="quarter" idx="17"/>
          </p:nvPr>
        </p:nvSpPr>
        <p:spPr/>
        <p:txBody>
          <a:bodyPr/>
          <a:lstStyle>
            <a:lvl1pPr>
              <a:defRPr sz="1000" b="0" i="0">
                <a:latin typeface="+mn-lt"/>
              </a:defRPr>
            </a:lvl1pPr>
          </a:lstStyle>
          <a:p>
            <a:fld id="{4E5E76E0-7555-DF46-8D1D-E44CF309909A}" type="slidenum">
              <a:rPr lang="en-US" smtClean="0"/>
              <a:pPr/>
              <a:t>‹#›</a:t>
            </a:fld>
            <a:endParaRPr lang="en-US"/>
          </a:p>
        </p:txBody>
      </p:sp>
      <p:sp>
        <p:nvSpPr>
          <p:cNvPr id="3" name="Title 2">
            <a:extLst>
              <a:ext uri="{FF2B5EF4-FFF2-40B4-BE49-F238E27FC236}">
                <a16:creationId xmlns:a16="http://schemas.microsoft.com/office/drawing/2014/main" id="{5354594D-4068-A047-B229-FCD3CEDA6CD4}"/>
              </a:ext>
            </a:extLst>
          </p:cNvPr>
          <p:cNvSpPr>
            <a:spLocks noGrp="1"/>
          </p:cNvSpPr>
          <p:nvPr>
            <p:ph type="title"/>
          </p:nvPr>
        </p:nvSpPr>
        <p:spPr>
          <a:xfrm>
            <a:off x="609598" y="473697"/>
            <a:ext cx="10972800" cy="576648"/>
          </a:xfrm>
        </p:spPr>
        <p:txBody>
          <a:bodyPr/>
          <a:lstStyle/>
          <a:p>
            <a:r>
              <a:rPr lang="en-US"/>
              <a:t>Click to edit Master title style</a:t>
            </a:r>
          </a:p>
        </p:txBody>
      </p:sp>
      <p:sp>
        <p:nvSpPr>
          <p:cNvPr id="17" name="Text Placeholder 19">
            <a:extLst>
              <a:ext uri="{FF2B5EF4-FFF2-40B4-BE49-F238E27FC236}">
                <a16:creationId xmlns:a16="http://schemas.microsoft.com/office/drawing/2014/main" id="{15B4F4F1-07CD-964A-8559-55A0C581A49B}"/>
              </a:ext>
            </a:extLst>
          </p:cNvPr>
          <p:cNvSpPr>
            <a:spLocks noGrp="1"/>
          </p:cNvSpPr>
          <p:nvPr>
            <p:ph type="body" sz="quarter" idx="18" hasCustomPrompt="1"/>
          </p:nvPr>
        </p:nvSpPr>
        <p:spPr>
          <a:xfrm>
            <a:off x="609597" y="206750"/>
            <a:ext cx="10972803" cy="233748"/>
          </a:xfrm>
        </p:spPr>
        <p:txBody>
          <a:bodyPr tIns="0" anchor="t">
            <a:noAutofit/>
          </a:bodyPr>
          <a:lstStyle>
            <a:lvl1pPr marL="0" indent="0" algn="l">
              <a:buFont typeface="Arial" panose="020B0604020202020204" pitchFamily="34" charset="0"/>
              <a:buNone/>
              <a:defRPr sz="1400" b="0" i="0">
                <a:solidFill>
                  <a:schemeClr val="bg1"/>
                </a:solidFill>
                <a:latin typeface="+mn-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z="1600"/>
              <a:t>Click to add leading text</a:t>
            </a:r>
            <a:endParaRPr lang="en-US"/>
          </a:p>
        </p:txBody>
      </p:sp>
    </p:spTree>
    <p:extLst>
      <p:ext uri="{BB962C8B-B14F-4D97-AF65-F5344CB8AC3E}">
        <p14:creationId xmlns:p14="http://schemas.microsoft.com/office/powerpoint/2010/main" val="3909960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ull Color">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3171E1-64D5-2B48-B87D-4C48A9EFE61B}"/>
              </a:ext>
            </a:extLst>
          </p:cNvPr>
          <p:cNvSpPr>
            <a:spLocks noGrp="1"/>
          </p:cNvSpPr>
          <p:nvPr>
            <p:ph type="title" hasCustomPrompt="1"/>
          </p:nvPr>
        </p:nvSpPr>
        <p:spPr/>
        <p:txBody>
          <a:bodyPr/>
          <a:lstStyle>
            <a:lvl1pPr algn="ctr">
              <a:defRPr>
                <a:solidFill>
                  <a:schemeClr val="bg1"/>
                </a:solidFill>
              </a:defRPr>
            </a:lvl1pPr>
          </a:lstStyle>
          <a:p>
            <a:r>
              <a:rPr lang="en-US"/>
              <a:t>Click to add heading</a:t>
            </a:r>
          </a:p>
        </p:txBody>
      </p:sp>
      <p:sp>
        <p:nvSpPr>
          <p:cNvPr id="8" name="Text Placeholder 19">
            <a:extLst>
              <a:ext uri="{FF2B5EF4-FFF2-40B4-BE49-F238E27FC236}">
                <a16:creationId xmlns:a16="http://schemas.microsoft.com/office/drawing/2014/main" id="{13BD726E-C8F8-5B4C-8D07-9341FC6B7051}"/>
              </a:ext>
            </a:extLst>
          </p:cNvPr>
          <p:cNvSpPr>
            <a:spLocks noGrp="1"/>
          </p:cNvSpPr>
          <p:nvPr>
            <p:ph type="body" sz="quarter" idx="17" hasCustomPrompt="1"/>
          </p:nvPr>
        </p:nvSpPr>
        <p:spPr>
          <a:xfrm>
            <a:off x="685800" y="217868"/>
            <a:ext cx="10896600" cy="233748"/>
          </a:xfrm>
        </p:spPr>
        <p:txBody>
          <a:bodyPr tIns="0" anchor="t">
            <a:noAutofit/>
          </a:bodyPr>
          <a:lstStyle>
            <a:lvl1pPr marL="0" indent="0" algn="ctr">
              <a:buFont typeface="Arial" panose="020B0604020202020204" pitchFamily="34" charset="0"/>
              <a:buNone/>
              <a:defRPr sz="1400" b="0" i="0">
                <a:solidFill>
                  <a:schemeClr val="bg1"/>
                </a:solidFill>
                <a:latin typeface="+mn-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z="1600"/>
              <a:t>Click to add leading text</a:t>
            </a:r>
            <a:endParaRPr lang="en-US"/>
          </a:p>
        </p:txBody>
      </p:sp>
      <p:sp>
        <p:nvSpPr>
          <p:cNvPr id="7" name="Footer Placeholder 6">
            <a:extLst>
              <a:ext uri="{FF2B5EF4-FFF2-40B4-BE49-F238E27FC236}">
                <a16:creationId xmlns:a16="http://schemas.microsoft.com/office/drawing/2014/main" id="{6AD02B00-AFF4-F743-92FA-1C1D3E584FEF}"/>
              </a:ext>
            </a:extLst>
          </p:cNvPr>
          <p:cNvSpPr>
            <a:spLocks noGrp="1"/>
          </p:cNvSpPr>
          <p:nvPr>
            <p:ph type="ftr" sz="quarter" idx="19"/>
          </p:nvPr>
        </p:nvSpPr>
        <p:spPr/>
        <p:txBody>
          <a:bodyPr/>
          <a:lstStyle>
            <a:lvl1pPr>
              <a:defRPr sz="1000" b="0" i="0">
                <a:solidFill>
                  <a:schemeClr val="bg1"/>
                </a:solidFill>
                <a:latin typeface="+mn-lt"/>
              </a:defRPr>
            </a:lvl1pPr>
          </a:lstStyle>
          <a:p>
            <a:r>
              <a:rPr lang="en-US"/>
              <a:t>PHEAA – Providing affordable access to higher education.</a:t>
            </a:r>
          </a:p>
        </p:txBody>
      </p:sp>
      <p:sp>
        <p:nvSpPr>
          <p:cNvPr id="9" name="Slide Number Placeholder 8">
            <a:extLst>
              <a:ext uri="{FF2B5EF4-FFF2-40B4-BE49-F238E27FC236}">
                <a16:creationId xmlns:a16="http://schemas.microsoft.com/office/drawing/2014/main" id="{8422CB77-B34E-124E-B15F-5DA96F00C2C5}"/>
              </a:ext>
            </a:extLst>
          </p:cNvPr>
          <p:cNvSpPr>
            <a:spLocks noGrp="1"/>
          </p:cNvSpPr>
          <p:nvPr>
            <p:ph type="sldNum" sz="quarter" idx="20"/>
          </p:nvPr>
        </p:nvSpPr>
        <p:spPr>
          <a:solidFill>
            <a:schemeClr val="bg1"/>
          </a:solidFill>
        </p:spPr>
        <p:txBody>
          <a:bodyPr/>
          <a:lstStyle>
            <a:lvl1pPr>
              <a:defRPr sz="1000" b="0" i="0">
                <a:solidFill>
                  <a:schemeClr val="accent1"/>
                </a:solidFill>
                <a:latin typeface="+mn-lt"/>
              </a:defRPr>
            </a:lvl1pPr>
          </a:lstStyle>
          <a:p>
            <a:fld id="{4E5E76E0-7555-DF46-8D1D-E44CF309909A}" type="slidenum">
              <a:rPr lang="en-US" smtClean="0"/>
              <a:pPr/>
              <a:t>‹#›</a:t>
            </a:fld>
            <a:endParaRPr lang="en-US"/>
          </a:p>
        </p:txBody>
      </p:sp>
    </p:spTree>
    <p:extLst>
      <p:ext uri="{BB962C8B-B14F-4D97-AF65-F5344CB8AC3E}">
        <p14:creationId xmlns:p14="http://schemas.microsoft.com/office/powerpoint/2010/main" val="2389893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extur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905446D-4089-A344-A904-8960CEC21F71}"/>
              </a:ext>
            </a:extLst>
          </p:cNvPr>
          <p:cNvPicPr>
            <a:picLocks noChangeAspect="1"/>
          </p:cNvPicPr>
          <p:nvPr userDrawn="1"/>
        </p:nvPicPr>
        <p:blipFill>
          <a:blip r:embed="rId2">
            <a:alphaModFix/>
            <a:extLst>
              <a:ext uri="{BEBA8EAE-BF5A-486C-A8C5-ECC9F3942E4B}">
                <a14:imgProps xmlns:a14="http://schemas.microsoft.com/office/drawing/2010/main">
                  <a14:imgLayer r:embed="rId3">
                    <a14:imgEffect>
                      <a14:brightnessContrast contrast="-12000"/>
                    </a14:imgEffect>
                  </a14:imgLayer>
                </a14:imgProps>
              </a:ext>
            </a:extLst>
          </a:blip>
          <a:stretch>
            <a:fillRect/>
          </a:stretch>
        </p:blipFill>
        <p:spPr>
          <a:xfrm>
            <a:off x="12700" y="0"/>
            <a:ext cx="12179300" cy="6858000"/>
          </a:xfrm>
          <a:prstGeom prst="rect">
            <a:avLst/>
          </a:prstGeom>
        </p:spPr>
      </p:pic>
    </p:spTree>
    <p:extLst>
      <p:ext uri="{BB962C8B-B14F-4D97-AF65-F5344CB8AC3E}">
        <p14:creationId xmlns:p14="http://schemas.microsoft.com/office/powerpoint/2010/main" val="371230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094800"/>
      </p:ext>
    </p:extLst>
  </p:cSld>
  <p:clrMapOvr>
    <a:masterClrMapping/>
  </p:clrMapOvr>
  <p:transition spd="slow">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9300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wo Content Columns">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3B77741-2100-FD4A-955F-E50A73DD315D}"/>
              </a:ext>
            </a:extLst>
          </p:cNvPr>
          <p:cNvSpPr>
            <a:spLocks noGrp="1"/>
          </p:cNvSpPr>
          <p:nvPr>
            <p:ph sz="half" idx="1"/>
          </p:nvPr>
        </p:nvSpPr>
        <p:spPr>
          <a:xfrm>
            <a:off x="609205" y="1400175"/>
            <a:ext cx="5410595" cy="4848224"/>
          </a:xfrm>
        </p:spPr>
        <p:txBody>
          <a:bodyPr tIns="182880"/>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E40A46A-B7A9-974B-93D7-92A03FB68A92}"/>
              </a:ext>
            </a:extLst>
          </p:cNvPr>
          <p:cNvSpPr>
            <a:spLocks noGrp="1"/>
          </p:cNvSpPr>
          <p:nvPr>
            <p:ph sz="half" idx="2"/>
          </p:nvPr>
        </p:nvSpPr>
        <p:spPr>
          <a:xfrm>
            <a:off x="6172199" y="1400175"/>
            <a:ext cx="5410199" cy="4848224"/>
          </a:xfrm>
        </p:spPr>
        <p:txBody>
          <a:bodyPr tIns="182880"/>
          <a:lstStyle>
            <a:lvl1pPr>
              <a:defRPr b="0" i="0">
                <a:latin typeface="+mn-lt"/>
              </a:defRPr>
            </a:lvl1pPr>
            <a:lvl2pPr>
              <a:defRPr b="0" i="0">
                <a:latin typeface="+mn-lt"/>
              </a:defRPr>
            </a:lvl2pPr>
            <a:lvl3pPr>
              <a:defRPr b="0" i="0">
                <a:latin typeface="+mn-lt"/>
              </a:defRPr>
            </a:lvl3pPr>
            <a:lvl4pPr>
              <a:defRPr b="0" i="0">
                <a:latin typeface="+mn-lt"/>
              </a:defRPr>
            </a:lvl4pPr>
            <a:lvl5pPr>
              <a:defRPr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316FEB0D-E762-BE46-9CA8-B94A80C708CA}"/>
              </a:ext>
            </a:extLst>
          </p:cNvPr>
          <p:cNvSpPr>
            <a:spLocks noGrp="1"/>
          </p:cNvSpPr>
          <p:nvPr>
            <p:ph type="title"/>
          </p:nvPr>
        </p:nvSpPr>
        <p:spPr/>
        <p:txBody>
          <a:bodyPr/>
          <a:lstStyle/>
          <a:p>
            <a:r>
              <a:rPr lang="en-US"/>
              <a:t>Click to edit Master title style</a:t>
            </a:r>
          </a:p>
        </p:txBody>
      </p:sp>
      <p:sp>
        <p:nvSpPr>
          <p:cNvPr id="21" name="Text Placeholder 19">
            <a:extLst>
              <a:ext uri="{FF2B5EF4-FFF2-40B4-BE49-F238E27FC236}">
                <a16:creationId xmlns:a16="http://schemas.microsoft.com/office/drawing/2014/main" id="{54F50588-9030-2F4A-9A08-03900222C925}"/>
              </a:ext>
            </a:extLst>
          </p:cNvPr>
          <p:cNvSpPr>
            <a:spLocks noGrp="1"/>
          </p:cNvSpPr>
          <p:nvPr>
            <p:ph type="body" sz="quarter" idx="14" hasCustomPrompt="1"/>
          </p:nvPr>
        </p:nvSpPr>
        <p:spPr>
          <a:xfrm>
            <a:off x="609601" y="217868"/>
            <a:ext cx="10972800" cy="233748"/>
          </a:xfrm>
        </p:spPr>
        <p:txBody>
          <a:bodyPr tIns="0" anchor="t">
            <a:noAutofit/>
          </a:bodyPr>
          <a:lstStyle>
            <a:lvl1pPr marL="0" indent="0" algn="r">
              <a:buFont typeface="Arial" panose="020B0604020202020204" pitchFamily="34" charset="0"/>
              <a:buNone/>
              <a:defRPr sz="1400" b="0" i="0">
                <a:solidFill>
                  <a:schemeClr val="bg1"/>
                </a:solidFill>
                <a:latin typeface="+mn-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z="1600"/>
              <a:t>Click to add leading text</a:t>
            </a:r>
            <a:endParaRPr lang="en-US"/>
          </a:p>
        </p:txBody>
      </p:sp>
      <p:sp>
        <p:nvSpPr>
          <p:cNvPr id="6" name="Footer Placeholder 5">
            <a:extLst>
              <a:ext uri="{FF2B5EF4-FFF2-40B4-BE49-F238E27FC236}">
                <a16:creationId xmlns:a16="http://schemas.microsoft.com/office/drawing/2014/main" id="{B6549B9E-13D7-FB41-8799-78C37C85E966}"/>
              </a:ext>
            </a:extLst>
          </p:cNvPr>
          <p:cNvSpPr>
            <a:spLocks noGrp="1"/>
          </p:cNvSpPr>
          <p:nvPr>
            <p:ph type="ftr" sz="quarter" idx="16"/>
          </p:nvPr>
        </p:nvSpPr>
        <p:spPr/>
        <p:txBody>
          <a:bodyPr/>
          <a:lstStyle>
            <a:lvl1pPr>
              <a:defRPr sz="1000" b="0" i="0">
                <a:latin typeface="+mn-lt"/>
              </a:defRPr>
            </a:lvl1pPr>
          </a:lstStyle>
          <a:p>
            <a:r>
              <a:rPr lang="en-US"/>
              <a:t>PHEAA – Providing affordable access to higher education.</a:t>
            </a:r>
          </a:p>
        </p:txBody>
      </p:sp>
      <p:sp>
        <p:nvSpPr>
          <p:cNvPr id="7" name="Slide Number Placeholder 6">
            <a:extLst>
              <a:ext uri="{FF2B5EF4-FFF2-40B4-BE49-F238E27FC236}">
                <a16:creationId xmlns:a16="http://schemas.microsoft.com/office/drawing/2014/main" id="{967DA904-394F-3C4A-AC3B-D32FC5AADEFF}"/>
              </a:ext>
            </a:extLst>
          </p:cNvPr>
          <p:cNvSpPr>
            <a:spLocks noGrp="1"/>
          </p:cNvSpPr>
          <p:nvPr>
            <p:ph type="sldNum" sz="quarter" idx="17"/>
          </p:nvPr>
        </p:nvSpPr>
        <p:spPr/>
        <p:txBody>
          <a:bodyPr/>
          <a:lstStyle>
            <a:lvl1pPr>
              <a:defRPr sz="1000" b="0" i="0">
                <a:latin typeface="+mn-lt"/>
              </a:defRPr>
            </a:lvl1pPr>
          </a:lstStyle>
          <a:p>
            <a:fld id="{4E5E76E0-7555-DF46-8D1D-E44CF309909A}" type="slidenum">
              <a:rPr lang="en-US" smtClean="0"/>
              <a:pPr/>
              <a:t>‹#›</a:t>
            </a:fld>
            <a:endParaRPr lang="en-US"/>
          </a:p>
        </p:txBody>
      </p:sp>
    </p:spTree>
    <p:extLst>
      <p:ext uri="{BB962C8B-B14F-4D97-AF65-F5344CB8AC3E}">
        <p14:creationId xmlns:p14="http://schemas.microsoft.com/office/powerpoint/2010/main" val="4605254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217C926-98F2-A844-A295-CC198120A6E9}"/>
              </a:ext>
            </a:extLst>
          </p:cNvPr>
          <p:cNvSpPr>
            <a:spLocks noGrp="1"/>
          </p:cNvSpPr>
          <p:nvPr>
            <p:ph type="body" idx="1" hasCustomPrompt="1"/>
          </p:nvPr>
        </p:nvSpPr>
        <p:spPr>
          <a:xfrm>
            <a:off x="609206" y="1295400"/>
            <a:ext cx="5311775" cy="732472"/>
          </a:xfrm>
          <a:solidFill>
            <a:schemeClr val="bg1">
              <a:lumMod val="95000"/>
            </a:schemeClr>
          </a:solidFill>
        </p:spPr>
        <p:txBody>
          <a:bodyPr anchor="b">
            <a:normAutofit/>
          </a:bodyPr>
          <a:lstStyle>
            <a:lvl1pPr marL="0" indent="0">
              <a:buNone/>
              <a:defRPr sz="2400" b="1" i="0">
                <a:solidFill>
                  <a:schemeClr val="accent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subheading</a:t>
            </a:r>
          </a:p>
        </p:txBody>
      </p:sp>
      <p:sp>
        <p:nvSpPr>
          <p:cNvPr id="4" name="Content Placeholder 3">
            <a:extLst>
              <a:ext uri="{FF2B5EF4-FFF2-40B4-BE49-F238E27FC236}">
                <a16:creationId xmlns:a16="http://schemas.microsoft.com/office/drawing/2014/main" id="{25E6266E-6BCF-404C-A9E3-A277AB7C2B29}"/>
              </a:ext>
            </a:extLst>
          </p:cNvPr>
          <p:cNvSpPr>
            <a:spLocks noGrp="1"/>
          </p:cNvSpPr>
          <p:nvPr>
            <p:ph sz="half" idx="2"/>
          </p:nvPr>
        </p:nvSpPr>
        <p:spPr>
          <a:xfrm>
            <a:off x="609206" y="2108200"/>
            <a:ext cx="5311774" cy="4140199"/>
          </a:xfrm>
        </p:spPr>
        <p:txBody>
          <a:bodyPr>
            <a:normAutofit/>
          </a:bodyPr>
          <a:lstStyle>
            <a:lvl1pPr>
              <a:defRPr sz="2000" b="0" i="0">
                <a:latin typeface="+mn-lt"/>
              </a:defRPr>
            </a:lvl1pPr>
            <a:lvl2pPr>
              <a:defRPr sz="1800" b="0" i="0">
                <a:latin typeface="+mn-lt"/>
              </a:defRPr>
            </a:lvl2pPr>
            <a:lvl3pPr>
              <a:defRPr sz="1800" b="0" i="0">
                <a:latin typeface="+mn-lt"/>
              </a:defRPr>
            </a:lvl3pPr>
            <a:lvl4pPr>
              <a:defRPr sz="1800" b="0" i="0">
                <a:latin typeface="+mn-lt"/>
              </a:defRPr>
            </a:lvl4pPr>
            <a:lvl5pPr>
              <a:defRPr sz="1800"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5">
            <a:extLst>
              <a:ext uri="{FF2B5EF4-FFF2-40B4-BE49-F238E27FC236}">
                <a16:creationId xmlns:a16="http://schemas.microsoft.com/office/drawing/2014/main" id="{D67725BC-2BD3-F04B-8475-C654F94C2234}"/>
              </a:ext>
            </a:extLst>
          </p:cNvPr>
          <p:cNvSpPr>
            <a:spLocks noGrp="1"/>
          </p:cNvSpPr>
          <p:nvPr>
            <p:ph sz="quarter" idx="4"/>
          </p:nvPr>
        </p:nvSpPr>
        <p:spPr>
          <a:xfrm>
            <a:off x="6248400" y="2108201"/>
            <a:ext cx="5311774" cy="4140198"/>
          </a:xfrm>
        </p:spPr>
        <p:txBody>
          <a:bodyPr>
            <a:normAutofit/>
          </a:bodyPr>
          <a:lstStyle>
            <a:lvl1pPr>
              <a:defRPr sz="2000" b="0" i="0">
                <a:latin typeface="+mn-lt"/>
              </a:defRPr>
            </a:lvl1pPr>
            <a:lvl2pPr>
              <a:defRPr sz="1800" b="0" i="0">
                <a:latin typeface="+mn-lt"/>
              </a:defRPr>
            </a:lvl2pPr>
            <a:lvl3pPr>
              <a:defRPr sz="1800" b="0" i="0">
                <a:latin typeface="+mn-lt"/>
              </a:defRPr>
            </a:lvl3pPr>
            <a:lvl4pPr>
              <a:defRPr sz="1800" b="0" i="0">
                <a:latin typeface="+mn-lt"/>
              </a:defRPr>
            </a:lvl4pPr>
            <a:lvl5pPr>
              <a:defRPr sz="1800" b="0" i="0">
                <a:latin typeface="+mn-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ext Placeholder 2">
            <a:extLst>
              <a:ext uri="{FF2B5EF4-FFF2-40B4-BE49-F238E27FC236}">
                <a16:creationId xmlns:a16="http://schemas.microsoft.com/office/drawing/2014/main" id="{DA0A8F99-FCAF-9F45-80A8-799317F2CA5E}"/>
              </a:ext>
            </a:extLst>
          </p:cNvPr>
          <p:cNvSpPr>
            <a:spLocks noGrp="1"/>
          </p:cNvSpPr>
          <p:nvPr>
            <p:ph type="body" idx="13" hasCustomPrompt="1"/>
          </p:nvPr>
        </p:nvSpPr>
        <p:spPr>
          <a:xfrm>
            <a:off x="6243706" y="1295400"/>
            <a:ext cx="5338694" cy="732472"/>
          </a:xfrm>
          <a:solidFill>
            <a:schemeClr val="bg1">
              <a:lumMod val="95000"/>
            </a:schemeClr>
          </a:solidFill>
        </p:spPr>
        <p:txBody>
          <a:bodyPr anchor="b">
            <a:normAutofit/>
          </a:bodyPr>
          <a:lstStyle>
            <a:lvl1pPr marL="0" indent="0">
              <a:buNone/>
              <a:defRPr sz="2400" b="1" i="0">
                <a:solidFill>
                  <a:schemeClr val="accent1"/>
                </a:solidFill>
                <a:latin typeface="Open Sans Semibold" panose="020B0606030504020204" pitchFamily="34" charset="0"/>
                <a:ea typeface="Open Sans Semibold" panose="020B0606030504020204" pitchFamily="34" charset="0"/>
                <a:cs typeface="Open Sans Semibold" panose="020B0606030504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add subheading</a:t>
            </a:r>
          </a:p>
        </p:txBody>
      </p:sp>
      <p:sp>
        <p:nvSpPr>
          <p:cNvPr id="5" name="Title 4">
            <a:extLst>
              <a:ext uri="{FF2B5EF4-FFF2-40B4-BE49-F238E27FC236}">
                <a16:creationId xmlns:a16="http://schemas.microsoft.com/office/drawing/2014/main" id="{0DB30F36-BAA6-7D48-8095-0874E39384B8}"/>
              </a:ext>
            </a:extLst>
          </p:cNvPr>
          <p:cNvSpPr>
            <a:spLocks noGrp="1"/>
          </p:cNvSpPr>
          <p:nvPr>
            <p:ph type="title"/>
          </p:nvPr>
        </p:nvSpPr>
        <p:spPr/>
        <p:txBody>
          <a:bodyPr/>
          <a:lstStyle/>
          <a:p>
            <a:r>
              <a:rPr lang="en-US"/>
              <a:t>Click to edit Master title style</a:t>
            </a:r>
          </a:p>
        </p:txBody>
      </p:sp>
      <p:sp>
        <p:nvSpPr>
          <p:cNvPr id="22" name="Text Placeholder 19">
            <a:extLst>
              <a:ext uri="{FF2B5EF4-FFF2-40B4-BE49-F238E27FC236}">
                <a16:creationId xmlns:a16="http://schemas.microsoft.com/office/drawing/2014/main" id="{74A7930F-0376-E54D-8C80-848065978101}"/>
              </a:ext>
            </a:extLst>
          </p:cNvPr>
          <p:cNvSpPr>
            <a:spLocks noGrp="1"/>
          </p:cNvSpPr>
          <p:nvPr>
            <p:ph type="body" sz="quarter" idx="17" hasCustomPrompt="1"/>
          </p:nvPr>
        </p:nvSpPr>
        <p:spPr>
          <a:xfrm>
            <a:off x="609600" y="217868"/>
            <a:ext cx="10972800" cy="233748"/>
          </a:xfrm>
        </p:spPr>
        <p:txBody>
          <a:bodyPr tIns="0" anchor="t">
            <a:noAutofit/>
          </a:bodyPr>
          <a:lstStyle>
            <a:lvl1pPr marL="0" indent="0" algn="l">
              <a:buFont typeface="Arial" panose="020B0604020202020204" pitchFamily="34" charset="0"/>
              <a:buNone/>
              <a:defRPr sz="1400" b="0" i="0">
                <a:solidFill>
                  <a:schemeClr val="bg1"/>
                </a:solidFill>
                <a:latin typeface="+mn-lt"/>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sz="1600"/>
              <a:t>Click to add leading text</a:t>
            </a:r>
            <a:endParaRPr lang="en-US"/>
          </a:p>
        </p:txBody>
      </p:sp>
      <p:sp>
        <p:nvSpPr>
          <p:cNvPr id="7" name="Footer Placeholder 6">
            <a:extLst>
              <a:ext uri="{FF2B5EF4-FFF2-40B4-BE49-F238E27FC236}">
                <a16:creationId xmlns:a16="http://schemas.microsoft.com/office/drawing/2014/main" id="{2CCF4980-A57E-EF48-8BB0-1EC30847EF2C}"/>
              </a:ext>
            </a:extLst>
          </p:cNvPr>
          <p:cNvSpPr>
            <a:spLocks noGrp="1"/>
          </p:cNvSpPr>
          <p:nvPr>
            <p:ph type="ftr" sz="quarter" idx="19"/>
          </p:nvPr>
        </p:nvSpPr>
        <p:spPr/>
        <p:txBody>
          <a:bodyPr/>
          <a:lstStyle>
            <a:lvl1pPr>
              <a:defRPr sz="1000" b="0" i="0">
                <a:latin typeface="+mn-lt"/>
              </a:defRPr>
            </a:lvl1pPr>
          </a:lstStyle>
          <a:p>
            <a:r>
              <a:rPr lang="en-US"/>
              <a:t>PHEAA – Providing affordable access to higher education.</a:t>
            </a:r>
          </a:p>
        </p:txBody>
      </p:sp>
      <p:sp>
        <p:nvSpPr>
          <p:cNvPr id="8" name="Slide Number Placeholder 7">
            <a:extLst>
              <a:ext uri="{FF2B5EF4-FFF2-40B4-BE49-F238E27FC236}">
                <a16:creationId xmlns:a16="http://schemas.microsoft.com/office/drawing/2014/main" id="{A28BF93C-FD04-8B42-A361-B41F318BBEEC}"/>
              </a:ext>
            </a:extLst>
          </p:cNvPr>
          <p:cNvSpPr>
            <a:spLocks noGrp="1"/>
          </p:cNvSpPr>
          <p:nvPr>
            <p:ph type="sldNum" sz="quarter" idx="20"/>
          </p:nvPr>
        </p:nvSpPr>
        <p:spPr/>
        <p:txBody>
          <a:bodyPr/>
          <a:lstStyle>
            <a:lvl1pPr>
              <a:defRPr sz="1000" b="0" i="0">
                <a:latin typeface="+mn-lt"/>
              </a:defRPr>
            </a:lvl1pPr>
          </a:lstStyle>
          <a:p>
            <a:fld id="{4E5E76E0-7555-DF46-8D1D-E44CF309909A}" type="slidenum">
              <a:rPr lang="en-US" smtClean="0"/>
              <a:pPr/>
              <a:t>‹#›</a:t>
            </a:fld>
            <a:endParaRPr lang="en-US"/>
          </a:p>
        </p:txBody>
      </p:sp>
    </p:spTree>
    <p:extLst>
      <p:ext uri="{BB962C8B-B14F-4D97-AF65-F5344CB8AC3E}">
        <p14:creationId xmlns:p14="http://schemas.microsoft.com/office/powerpoint/2010/main" val="1583056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D51B66-3345-9547-A223-06B19D44B201}"/>
              </a:ext>
            </a:extLst>
          </p:cNvPr>
          <p:cNvSpPr>
            <a:spLocks noGrp="1"/>
          </p:cNvSpPr>
          <p:nvPr>
            <p:ph type="title" hasCustomPrompt="1"/>
          </p:nvPr>
        </p:nvSpPr>
        <p:spPr>
          <a:xfrm>
            <a:off x="609600" y="457200"/>
            <a:ext cx="4162425" cy="1600200"/>
          </a:xfrm>
        </p:spPr>
        <p:txBody>
          <a:bodyPr anchor="b">
            <a:normAutofit/>
          </a:bodyPr>
          <a:lstStyle>
            <a:lvl1pPr>
              <a:defRPr sz="3200">
                <a:solidFill>
                  <a:schemeClr val="accent1"/>
                </a:solidFill>
              </a:defRPr>
            </a:lvl1pPr>
          </a:lstStyle>
          <a:p>
            <a:r>
              <a:rPr lang="en-US"/>
              <a:t>Click to add heading</a:t>
            </a:r>
          </a:p>
        </p:txBody>
      </p:sp>
      <p:sp>
        <p:nvSpPr>
          <p:cNvPr id="3" name="Picture Placeholder 2">
            <a:extLst>
              <a:ext uri="{FF2B5EF4-FFF2-40B4-BE49-F238E27FC236}">
                <a16:creationId xmlns:a16="http://schemas.microsoft.com/office/drawing/2014/main" id="{A5073DB1-5BA8-FD4D-AC01-884729A9AF33}"/>
              </a:ext>
            </a:extLst>
          </p:cNvPr>
          <p:cNvSpPr>
            <a:spLocks noGrp="1"/>
          </p:cNvSpPr>
          <p:nvPr>
            <p:ph type="pic" idx="1" hasCustomPrompt="1"/>
          </p:nvPr>
        </p:nvSpPr>
        <p:spPr>
          <a:xfrm>
            <a:off x="5183188" y="987426"/>
            <a:ext cx="6399212" cy="5260974"/>
          </a:xfrm>
          <a:pattFill prst="pct10">
            <a:fgClr>
              <a:schemeClr val="accent1"/>
            </a:fgClr>
            <a:bgClr>
              <a:schemeClr val="bg1"/>
            </a:bgClr>
          </a:pattFill>
        </p:spPr>
        <p:txBody>
          <a:bodyPr anchor="ctr" anchorCtr="0">
            <a:normAutofit/>
          </a:bodyPr>
          <a:lstStyle>
            <a:lvl1pPr marL="0" indent="0" algn="ctr">
              <a:buNone/>
              <a:defRPr sz="1800" b="0" i="0">
                <a:solidFill>
                  <a:srgbClr val="888988"/>
                </a:solidFill>
                <a:latin typeface="Open Sans" panose="020B0606030504020204"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Graphic</a:t>
            </a:r>
          </a:p>
        </p:txBody>
      </p:sp>
      <p:sp>
        <p:nvSpPr>
          <p:cNvPr id="4" name="Text Placeholder 3">
            <a:extLst>
              <a:ext uri="{FF2B5EF4-FFF2-40B4-BE49-F238E27FC236}">
                <a16:creationId xmlns:a16="http://schemas.microsoft.com/office/drawing/2014/main" id="{EDCB1661-9294-0D42-AFA5-78ADB9273ED5}"/>
              </a:ext>
            </a:extLst>
          </p:cNvPr>
          <p:cNvSpPr>
            <a:spLocks noGrp="1"/>
          </p:cNvSpPr>
          <p:nvPr>
            <p:ph type="body" sz="half" idx="2" hasCustomPrompt="1"/>
          </p:nvPr>
        </p:nvSpPr>
        <p:spPr>
          <a:xfrm>
            <a:off x="609600" y="2057400"/>
            <a:ext cx="4162425" cy="4191000"/>
          </a:xfrm>
        </p:spPr>
        <p:txBody>
          <a:bodyPr>
            <a:normAutofit/>
          </a:bodyPr>
          <a:lstStyle>
            <a:lvl1pPr marL="0" indent="0">
              <a:buNone/>
              <a:defRPr sz="1400" b="0" i="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subtext</a:t>
            </a:r>
          </a:p>
        </p:txBody>
      </p:sp>
      <p:sp>
        <p:nvSpPr>
          <p:cNvPr id="13" name="Footer Placeholder 12">
            <a:extLst>
              <a:ext uri="{FF2B5EF4-FFF2-40B4-BE49-F238E27FC236}">
                <a16:creationId xmlns:a16="http://schemas.microsoft.com/office/drawing/2014/main" id="{F596979A-FCF1-8D41-A2B6-189EA6AC0B67}"/>
              </a:ext>
            </a:extLst>
          </p:cNvPr>
          <p:cNvSpPr>
            <a:spLocks noGrp="1"/>
          </p:cNvSpPr>
          <p:nvPr>
            <p:ph type="ftr" sz="quarter" idx="11"/>
          </p:nvPr>
        </p:nvSpPr>
        <p:spPr/>
        <p:txBody>
          <a:bodyPr/>
          <a:lstStyle>
            <a:lvl1pPr>
              <a:defRPr sz="1000" b="0" i="0">
                <a:latin typeface="+mn-lt"/>
              </a:defRPr>
            </a:lvl1pPr>
          </a:lstStyle>
          <a:p>
            <a:r>
              <a:rPr lang="en-US"/>
              <a:t>PHEAA – Providing affordable access to higher education.</a:t>
            </a:r>
          </a:p>
        </p:txBody>
      </p:sp>
      <p:sp>
        <p:nvSpPr>
          <p:cNvPr id="14" name="Slide Number Placeholder 13">
            <a:extLst>
              <a:ext uri="{FF2B5EF4-FFF2-40B4-BE49-F238E27FC236}">
                <a16:creationId xmlns:a16="http://schemas.microsoft.com/office/drawing/2014/main" id="{2B6C61A2-AF8F-A843-9BF5-298D10E1F6B9}"/>
              </a:ext>
            </a:extLst>
          </p:cNvPr>
          <p:cNvSpPr>
            <a:spLocks noGrp="1"/>
          </p:cNvSpPr>
          <p:nvPr>
            <p:ph type="sldNum" sz="quarter" idx="12"/>
          </p:nvPr>
        </p:nvSpPr>
        <p:spPr/>
        <p:txBody>
          <a:bodyPr/>
          <a:lstStyle>
            <a:lvl1pPr>
              <a:defRPr sz="1000" b="0" i="0">
                <a:latin typeface="+mn-lt"/>
              </a:defRPr>
            </a:lvl1pPr>
          </a:lstStyle>
          <a:p>
            <a:fld id="{4E5E76E0-7555-DF46-8D1D-E44CF309909A}" type="slidenum">
              <a:rPr lang="en-US" smtClean="0"/>
              <a:pPr/>
              <a:t>‹#›</a:t>
            </a:fld>
            <a:endParaRPr lang="en-US"/>
          </a:p>
        </p:txBody>
      </p:sp>
    </p:spTree>
    <p:extLst>
      <p:ext uri="{BB962C8B-B14F-4D97-AF65-F5344CB8AC3E}">
        <p14:creationId xmlns:p14="http://schemas.microsoft.com/office/powerpoint/2010/main" val="2060865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3FDE84-1D5D-E04E-ABBF-D4C32DED796A}"/>
              </a:ext>
            </a:extLst>
          </p:cNvPr>
          <p:cNvSpPr>
            <a:spLocks noGrp="1"/>
          </p:cNvSpPr>
          <p:nvPr>
            <p:ph type="title" hasCustomPrompt="1"/>
          </p:nvPr>
        </p:nvSpPr>
        <p:spPr>
          <a:xfrm>
            <a:off x="609206" y="457200"/>
            <a:ext cx="4162820" cy="1600200"/>
          </a:xfrm>
        </p:spPr>
        <p:txBody>
          <a:bodyPr anchor="b">
            <a:normAutofit/>
          </a:bodyPr>
          <a:lstStyle>
            <a:lvl1pPr>
              <a:defRPr sz="3200">
                <a:solidFill>
                  <a:schemeClr val="accent1"/>
                </a:solidFill>
              </a:defRPr>
            </a:lvl1pPr>
          </a:lstStyle>
          <a:p>
            <a:r>
              <a:rPr lang="en-US"/>
              <a:t>Click to add heading</a:t>
            </a:r>
          </a:p>
        </p:txBody>
      </p:sp>
      <p:sp>
        <p:nvSpPr>
          <p:cNvPr id="3" name="Content Placeholder 2">
            <a:extLst>
              <a:ext uri="{FF2B5EF4-FFF2-40B4-BE49-F238E27FC236}">
                <a16:creationId xmlns:a16="http://schemas.microsoft.com/office/drawing/2014/main" id="{B8290C5B-5366-A347-A907-A4833050A903}"/>
              </a:ext>
            </a:extLst>
          </p:cNvPr>
          <p:cNvSpPr>
            <a:spLocks noGrp="1"/>
          </p:cNvSpPr>
          <p:nvPr>
            <p:ph idx="1"/>
          </p:nvPr>
        </p:nvSpPr>
        <p:spPr>
          <a:xfrm>
            <a:off x="5183188" y="987425"/>
            <a:ext cx="6399212" cy="5260975"/>
          </a:xfrm>
        </p:spPr>
        <p:txBody>
          <a:bodyPr>
            <a:normAutofit/>
          </a:bodyPr>
          <a:lstStyle>
            <a:lvl1pPr>
              <a:defRPr sz="2400" b="0" i="0">
                <a:latin typeface="+mn-lt"/>
              </a:defRPr>
            </a:lvl1pPr>
            <a:lvl2pPr>
              <a:defRPr sz="2000" b="0" i="0">
                <a:latin typeface="+mn-lt"/>
              </a:defRPr>
            </a:lvl2pPr>
            <a:lvl3pPr>
              <a:defRPr sz="2000" b="0" i="0">
                <a:latin typeface="+mn-lt"/>
              </a:defRPr>
            </a:lvl3pPr>
            <a:lvl4pPr>
              <a:defRPr sz="2000" b="0" i="0">
                <a:latin typeface="+mn-lt"/>
              </a:defRPr>
            </a:lvl4pPr>
            <a:lvl5pPr>
              <a:defRPr sz="2000" b="0" i="0">
                <a:latin typeface="+mn-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52F75D-C187-474B-82C9-8BF716CCA793}"/>
              </a:ext>
            </a:extLst>
          </p:cNvPr>
          <p:cNvSpPr>
            <a:spLocks noGrp="1"/>
          </p:cNvSpPr>
          <p:nvPr>
            <p:ph type="body" sz="half" idx="2" hasCustomPrompt="1"/>
          </p:nvPr>
        </p:nvSpPr>
        <p:spPr>
          <a:xfrm>
            <a:off x="609206" y="2057401"/>
            <a:ext cx="4162820" cy="4191000"/>
          </a:xfrm>
        </p:spPr>
        <p:txBody>
          <a:bodyPr>
            <a:normAutofit/>
          </a:bodyPr>
          <a:lstStyle>
            <a:lvl1pPr marL="0" indent="0">
              <a:buNone/>
              <a:defRPr sz="1400" b="0" i="0">
                <a:latin typeface="+mn-lt"/>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add subtext</a:t>
            </a:r>
          </a:p>
        </p:txBody>
      </p:sp>
      <p:sp>
        <p:nvSpPr>
          <p:cNvPr id="12" name="Footer Placeholder 11">
            <a:extLst>
              <a:ext uri="{FF2B5EF4-FFF2-40B4-BE49-F238E27FC236}">
                <a16:creationId xmlns:a16="http://schemas.microsoft.com/office/drawing/2014/main" id="{17F730FF-6E78-5744-B6BA-12FEA1C16349}"/>
              </a:ext>
            </a:extLst>
          </p:cNvPr>
          <p:cNvSpPr>
            <a:spLocks noGrp="1"/>
          </p:cNvSpPr>
          <p:nvPr>
            <p:ph type="ftr" sz="quarter" idx="11"/>
          </p:nvPr>
        </p:nvSpPr>
        <p:spPr/>
        <p:txBody>
          <a:bodyPr/>
          <a:lstStyle>
            <a:lvl1pPr>
              <a:defRPr sz="1000" b="0" i="0">
                <a:latin typeface="+mn-lt"/>
              </a:defRPr>
            </a:lvl1pPr>
          </a:lstStyle>
          <a:p>
            <a:r>
              <a:rPr lang="en-US"/>
              <a:t>PHEAA – Providing affordable access to higher education.</a:t>
            </a:r>
          </a:p>
        </p:txBody>
      </p:sp>
      <p:sp>
        <p:nvSpPr>
          <p:cNvPr id="13" name="Slide Number Placeholder 12">
            <a:extLst>
              <a:ext uri="{FF2B5EF4-FFF2-40B4-BE49-F238E27FC236}">
                <a16:creationId xmlns:a16="http://schemas.microsoft.com/office/drawing/2014/main" id="{F59186E2-F9DC-4340-8DA3-39DCBDB12E0D}"/>
              </a:ext>
            </a:extLst>
          </p:cNvPr>
          <p:cNvSpPr>
            <a:spLocks noGrp="1"/>
          </p:cNvSpPr>
          <p:nvPr>
            <p:ph type="sldNum" sz="quarter" idx="12"/>
          </p:nvPr>
        </p:nvSpPr>
        <p:spPr/>
        <p:txBody>
          <a:bodyPr/>
          <a:lstStyle>
            <a:lvl1pPr>
              <a:defRPr sz="1000" b="0" i="0">
                <a:latin typeface="+mn-lt"/>
              </a:defRPr>
            </a:lvl1pPr>
          </a:lstStyle>
          <a:p>
            <a:fld id="{4E5E76E0-7555-DF46-8D1D-E44CF309909A}" type="slidenum">
              <a:rPr lang="en-US" smtClean="0"/>
              <a:pPr/>
              <a:t>‹#›</a:t>
            </a:fld>
            <a:endParaRPr lang="en-US"/>
          </a:p>
        </p:txBody>
      </p:sp>
    </p:spTree>
    <p:extLst>
      <p:ext uri="{BB962C8B-B14F-4D97-AF65-F5344CB8AC3E}">
        <p14:creationId xmlns:p14="http://schemas.microsoft.com/office/powerpoint/2010/main" val="13275428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Title Only - White">
    <p:spTree>
      <p:nvGrpSpPr>
        <p:cNvPr id="1" name=""/>
        <p:cNvGrpSpPr/>
        <p:nvPr/>
      </p:nvGrpSpPr>
      <p:grpSpPr>
        <a:xfrm>
          <a:off x="0" y="0"/>
          <a:ext cx="0" cy="0"/>
          <a:chOff x="0" y="0"/>
          <a:chExt cx="0" cy="0"/>
        </a:xfrm>
      </p:grpSpPr>
      <p:cxnSp>
        <p:nvCxnSpPr>
          <p:cNvPr id="12" name="Straight Connector 11">
            <a:extLst>
              <a:ext uri="{FF2B5EF4-FFF2-40B4-BE49-F238E27FC236}">
                <a16:creationId xmlns:a16="http://schemas.microsoft.com/office/drawing/2014/main" id="{8EE4F0C4-96A0-FB49-92EF-CF053D176BBB}"/>
              </a:ext>
              <a:ext uri="{C183D7F6-B498-43B3-948B-1728B52AA6E4}">
                <adec:decorative xmlns:adec="http://schemas.microsoft.com/office/drawing/2017/decorative" xmlns="" val="1"/>
              </a:ext>
            </a:extLst>
          </p:cNvPr>
          <p:cNvCxnSpPr>
            <a:cxnSpLocks/>
          </p:cNvCxnSpPr>
          <p:nvPr userDrawn="1"/>
        </p:nvCxnSpPr>
        <p:spPr>
          <a:xfrm>
            <a:off x="762651" y="1447796"/>
            <a:ext cx="1172308" cy="0"/>
          </a:xfrm>
          <a:prstGeom prst="line">
            <a:avLst/>
          </a:prstGeom>
          <a:ln w="79375"/>
        </p:spPr>
        <p:style>
          <a:lnRef idx="1">
            <a:schemeClr val="accent2"/>
          </a:lnRef>
          <a:fillRef idx="0">
            <a:schemeClr val="accent2"/>
          </a:fillRef>
          <a:effectRef idx="0">
            <a:schemeClr val="accent2"/>
          </a:effectRef>
          <a:fontRef idx="minor">
            <a:schemeClr val="tx1"/>
          </a:fontRef>
        </p:style>
      </p:cxnSp>
      <p:sp>
        <p:nvSpPr>
          <p:cNvPr id="6" name="Title Placeholder 17">
            <a:extLst>
              <a:ext uri="{FF2B5EF4-FFF2-40B4-BE49-F238E27FC236}">
                <a16:creationId xmlns:a16="http://schemas.microsoft.com/office/drawing/2014/main" id="{A40A9772-F566-7847-89D0-15690EA53F74}"/>
              </a:ext>
            </a:extLst>
          </p:cNvPr>
          <p:cNvSpPr>
            <a:spLocks noGrp="1"/>
          </p:cNvSpPr>
          <p:nvPr>
            <p:ph type="title"/>
          </p:nvPr>
        </p:nvSpPr>
        <p:spPr>
          <a:xfrm>
            <a:off x="778101" y="537764"/>
            <a:ext cx="8874760" cy="798177"/>
          </a:xfrm>
          <a:prstGeom prst="rect">
            <a:avLst/>
          </a:prstGeom>
        </p:spPr>
        <p:txBody>
          <a:bodyPr vert="horz" lIns="0" tIns="45720" rIns="91440" bIns="45720" rtlCol="0" anchor="b" anchorCtr="0">
            <a:noAutofit/>
          </a:bodyPr>
          <a:lstStyle>
            <a:lvl1pPr>
              <a:defRPr>
                <a:solidFill>
                  <a:schemeClr val="tx1"/>
                </a:solidFill>
              </a:defRPr>
            </a:lvl1pPr>
          </a:lstStyle>
          <a:p>
            <a:r>
              <a:rPr lang="en-US"/>
              <a:t>Click to edit Master title style</a:t>
            </a:r>
          </a:p>
        </p:txBody>
      </p:sp>
      <p:pic>
        <p:nvPicPr>
          <p:cNvPr id="7" name="Graphic 6">
            <a:extLst>
              <a:ext uri="{FF2B5EF4-FFF2-40B4-BE49-F238E27FC236}">
                <a16:creationId xmlns:a16="http://schemas.microsoft.com/office/drawing/2014/main" id="{495AEA99-2F8A-3D47-8F3B-166A20008683}"/>
              </a:ext>
            </a:extLst>
          </p:cNvPr>
          <p:cNvPicPr>
            <a:picLocks noChangeAspect="1"/>
          </p:cNvPicPr>
          <p:nvPr userDrawn="1"/>
        </p:nvPicPr>
        <p:blipFill>
          <a:blip r:embed="rId2">
            <a:extLst>
              <a:ext uri="{96DAC541-7B7A-43D3-8B79-37D633B846F1}">
                <asvg:svgBlip xmlns:asvg="http://schemas.microsoft.com/office/drawing/2016/SVG/main" xmlns="" r:embed="rId3"/>
              </a:ext>
            </a:extLst>
          </a:blip>
          <a:stretch>
            <a:fillRect/>
          </a:stretch>
        </p:blipFill>
        <p:spPr>
          <a:xfrm>
            <a:off x="10253245" y="258793"/>
            <a:ext cx="1561196" cy="216854"/>
          </a:xfrm>
          <a:prstGeom prst="rect">
            <a:avLst/>
          </a:prstGeom>
        </p:spPr>
      </p:pic>
      <p:sp>
        <p:nvSpPr>
          <p:cNvPr id="5" name="Slide Number Placeholder 5">
            <a:extLst>
              <a:ext uri="{FF2B5EF4-FFF2-40B4-BE49-F238E27FC236}">
                <a16:creationId xmlns:a16="http://schemas.microsoft.com/office/drawing/2014/main" id="{CC9DC9BC-0E08-1A47-AB3C-D0D05F30B7A5}"/>
              </a:ext>
              <a:ext uri="{C183D7F6-B498-43B3-948B-1728B52AA6E4}">
                <adec:decorative xmlns:adec="http://schemas.microsoft.com/office/drawing/2017/decorative" xmlns="" val="1"/>
              </a:ext>
            </a:extLst>
          </p:cNvPr>
          <p:cNvSpPr>
            <a:spLocks noGrp="1"/>
          </p:cNvSpPr>
          <p:nvPr>
            <p:ph type="sldNum" sz="quarter" idx="4"/>
          </p:nvPr>
        </p:nvSpPr>
        <p:spPr>
          <a:xfrm>
            <a:off x="11444289" y="6301232"/>
            <a:ext cx="583002" cy="399606"/>
          </a:xfrm>
          <a:prstGeom prst="rect">
            <a:avLst/>
          </a:prstGeom>
        </p:spPr>
        <p:txBody>
          <a:bodyPr vert="horz" lIns="0" tIns="0" rIns="91440" bIns="45720" rtlCol="0" anchor="t" anchorCtr="0"/>
          <a:lstStyle>
            <a:lvl1pPr algn="l">
              <a:defRPr sz="1600" b="0" i="0">
                <a:solidFill>
                  <a:schemeClr val="tx1"/>
                </a:solidFill>
                <a:latin typeface="Arial" panose="020B0604020202020204" pitchFamily="34" charset="0"/>
                <a:cs typeface="Arial" panose="020B0604020202020204" pitchFamily="34" charset="0"/>
              </a:defRPr>
            </a:lvl1pPr>
          </a:lstStyle>
          <a:p>
            <a:fld id="{234755BD-B4AC-9044-BCE4-27904766F8BB}" type="slidenum">
              <a:rPr lang="en-US" smtClean="0"/>
              <a:pPr/>
              <a:t>‹#›</a:t>
            </a:fld>
            <a:endParaRPr lang="en-US"/>
          </a:p>
        </p:txBody>
      </p:sp>
    </p:spTree>
    <p:extLst>
      <p:ext uri="{BB962C8B-B14F-4D97-AF65-F5344CB8AC3E}">
        <p14:creationId xmlns:p14="http://schemas.microsoft.com/office/powerpoint/2010/main" val="27257406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bg>
      <p:bgPr>
        <a:blipFill dpi="0" rotWithShape="1">
          <a:blip r:embed="rId2">
            <a:lum/>
          </a:blip>
          <a:srcRect/>
          <a:stretch>
            <a:fillRect t="-3000" b="-14000"/>
          </a:stretch>
        </a:blipFill>
        <a:effectLst/>
      </p:bgPr>
    </p:bg>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EA892CBA-5932-E24F-B95D-39113A91E83C}"/>
              </a:ext>
            </a:extLst>
          </p:cNvPr>
          <p:cNvSpPr>
            <a:spLocks noGrp="1"/>
          </p:cNvSpPr>
          <p:nvPr>
            <p:ph type="title"/>
          </p:nvPr>
        </p:nvSpPr>
        <p:spPr>
          <a:xfrm>
            <a:off x="609600" y="163542"/>
            <a:ext cx="10668000" cy="1043711"/>
          </a:xfrm>
          <a:prstGeom prst="rect">
            <a:avLst/>
          </a:prstGeom>
        </p:spPr>
        <p:txBody>
          <a:bodyPr anchor="ctr" anchorCtr="0">
            <a:normAutofit/>
          </a:bodyPr>
          <a:lstStyle>
            <a:lvl1pPr algn="l">
              <a:lnSpc>
                <a:spcPct val="100000"/>
              </a:lnSpc>
              <a:defRPr sz="3400" b="1" baseline="0">
                <a:solidFill>
                  <a:srgbClr val="FFFFFF"/>
                </a:solidFill>
                <a:latin typeface="+mj-lt"/>
              </a:defRPr>
            </a:lvl1pPr>
          </a:lstStyle>
          <a:p>
            <a:r>
              <a:rPr lang="en-US" dirty="0"/>
              <a:t>Click to edit Master title style</a:t>
            </a:r>
          </a:p>
        </p:txBody>
      </p:sp>
      <p:sp>
        <p:nvSpPr>
          <p:cNvPr id="12" name="Slide Number Placeholder 5">
            <a:extLst>
              <a:ext uri="{FF2B5EF4-FFF2-40B4-BE49-F238E27FC236}">
                <a16:creationId xmlns:a16="http://schemas.microsoft.com/office/drawing/2014/main" id="{AAC5BD8B-F336-204F-BF47-3BE02ECE1FB0}"/>
              </a:ext>
            </a:extLst>
          </p:cNvPr>
          <p:cNvSpPr>
            <a:spLocks noGrp="1"/>
          </p:cNvSpPr>
          <p:nvPr>
            <p:ph type="sldNum" sz="quarter" idx="12"/>
          </p:nvPr>
        </p:nvSpPr>
        <p:spPr>
          <a:xfrm>
            <a:off x="11277600" y="152401"/>
            <a:ext cx="711200" cy="365125"/>
          </a:xfrm>
        </p:spPr>
        <p:txBody>
          <a:bodyPr/>
          <a:lstStyle>
            <a:lvl1pPr algn="r">
              <a:defRPr sz="1400" b="0">
                <a:solidFill>
                  <a:srgbClr val="FFFFFF"/>
                </a:solidFill>
              </a:defRPr>
            </a:lvl1pPr>
          </a:lstStyle>
          <a:p>
            <a:fld id="{3ECAA9F2-51A7-FA4F-B019-4D81CA3B727C}" type="slidenum">
              <a:rPr lang="en-US" smtClean="0"/>
              <a:pPr/>
              <a:t>‹#›</a:t>
            </a:fld>
            <a:endParaRPr lang="en-US" dirty="0"/>
          </a:p>
        </p:txBody>
      </p:sp>
      <p:sp>
        <p:nvSpPr>
          <p:cNvPr id="2" name="Content Placeholder 2">
            <a:extLst>
              <a:ext uri="{FF2B5EF4-FFF2-40B4-BE49-F238E27FC236}">
                <a16:creationId xmlns:a16="http://schemas.microsoft.com/office/drawing/2014/main" id="{045C46C3-1AF1-032A-AA9B-D274D9378893}"/>
              </a:ext>
            </a:extLst>
          </p:cNvPr>
          <p:cNvSpPr>
            <a:spLocks noGrp="1"/>
          </p:cNvSpPr>
          <p:nvPr>
            <p:ph idx="1"/>
          </p:nvPr>
        </p:nvSpPr>
        <p:spPr>
          <a:xfrm>
            <a:off x="609600" y="1646237"/>
            <a:ext cx="10972800" cy="4830763"/>
          </a:xfrm>
          <a:prstGeom prst="rect">
            <a:avLst/>
          </a:prstGeom>
        </p:spPr>
        <p:txBody>
          <a:bodyPr>
            <a:normAutofit/>
          </a:bodyPr>
          <a:lstStyle>
            <a:lvl1pPr>
              <a:lnSpc>
                <a:spcPct val="100000"/>
              </a:lnSpc>
              <a:spcBef>
                <a:spcPts val="650"/>
              </a:spcBef>
              <a:spcAft>
                <a:spcPts val="300"/>
              </a:spcAft>
              <a:buClr>
                <a:srgbClr val="007299"/>
              </a:buClr>
              <a:defRPr sz="2800">
                <a:latin typeface="+mn-lt"/>
                <a:cs typeface="Arial"/>
              </a:defRPr>
            </a:lvl1pPr>
            <a:lvl2pPr marL="742950" indent="-285750">
              <a:lnSpc>
                <a:spcPct val="100000"/>
              </a:lnSpc>
              <a:spcBef>
                <a:spcPts val="300"/>
              </a:spcBef>
              <a:spcAft>
                <a:spcPts val="300"/>
              </a:spcAft>
              <a:buClr>
                <a:srgbClr val="007299"/>
              </a:buClr>
              <a:buFont typeface="System Font Regular"/>
              <a:buChar char="-"/>
              <a:defRPr sz="2400">
                <a:latin typeface="+mn-lt"/>
                <a:cs typeface="Arial"/>
              </a:defRPr>
            </a:lvl2pPr>
            <a:lvl3pPr marL="1143000" indent="-228600">
              <a:lnSpc>
                <a:spcPct val="100000"/>
              </a:lnSpc>
              <a:spcBef>
                <a:spcPts val="300"/>
              </a:spcBef>
              <a:spcAft>
                <a:spcPts val="300"/>
              </a:spcAft>
              <a:buClr>
                <a:srgbClr val="007299"/>
              </a:buClr>
              <a:buSzPct val="80000"/>
              <a:buFont typeface="Arial" panose="020B0604020202020204" pitchFamily="34" charset="0"/>
              <a:buChar char="•"/>
              <a:defRPr>
                <a:latin typeface="+mn-lt"/>
                <a:cs typeface="Arial"/>
              </a:defRPr>
            </a:lvl3pPr>
            <a:lvl4pPr>
              <a:lnSpc>
                <a:spcPct val="100000"/>
              </a:lnSpc>
              <a:spcBef>
                <a:spcPts val="300"/>
              </a:spcBef>
              <a:spcAft>
                <a:spcPts val="300"/>
              </a:spcAft>
              <a:buClr>
                <a:srgbClr val="007299"/>
              </a:buClr>
              <a:buSzPct val="70000"/>
              <a:buFont typeface="Lucida Grande"/>
              <a:buChar char="►"/>
              <a:defRPr>
                <a:latin typeface="+mn-lt"/>
                <a:cs typeface="Arial"/>
              </a:defRPr>
            </a:lvl4pPr>
            <a:lvl5pPr>
              <a:lnSpc>
                <a:spcPct val="100000"/>
              </a:lnSpc>
              <a:spcBef>
                <a:spcPts val="300"/>
              </a:spcBef>
              <a:spcAft>
                <a:spcPts val="300"/>
              </a:spcAft>
              <a:buClr>
                <a:srgbClr val="007299"/>
              </a:buClr>
              <a:buFont typeface="Arial"/>
              <a:buChar char="•"/>
              <a:defRPr>
                <a:latin typeface="+mn-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12240948"/>
      </p:ext>
    </p:extLst>
  </p:cSld>
  <p:clrMapOvr>
    <a:masterClrMapping/>
  </p:clrMapOvr>
  <p:transition spd="slow">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7" name="Title 1"/>
          <p:cNvSpPr txBox="1">
            <a:spLocks/>
          </p:cNvSpPr>
          <p:nvPr userDrawn="1"/>
        </p:nvSpPr>
        <p:spPr>
          <a:xfrm>
            <a:off x="406400" y="381000"/>
            <a:ext cx="6096000" cy="4114800"/>
          </a:xfrm>
          <a:prstGeom prst="rect">
            <a:avLst/>
          </a:prstGeom>
        </p:spPr>
        <p:txBody>
          <a:bodyPr anchor="ctr"/>
          <a:lstStyle>
            <a:lvl1pPr algn="ctr" defTabSz="914400" rtl="0" eaLnBrk="1" latinLnBrk="0" hangingPunct="1">
              <a:lnSpc>
                <a:spcPct val="90000"/>
              </a:lnSpc>
              <a:spcBef>
                <a:spcPct val="0"/>
              </a:spcBef>
              <a:buNone/>
              <a:defRPr sz="4000" b="1" kern="1200" cap="none">
                <a:solidFill>
                  <a:schemeClr val="tx1"/>
                </a:solidFill>
                <a:effectLst>
                  <a:outerShdw blurRad="50800" dist="38100" algn="tl" rotWithShape="0">
                    <a:schemeClr val="bg1"/>
                  </a:outerShdw>
                </a:effectLst>
                <a:latin typeface="Arial"/>
                <a:ea typeface="+mj-ea"/>
                <a:cs typeface="Arial"/>
              </a:defRPr>
            </a:lvl1pPr>
          </a:lstStyle>
          <a:p>
            <a:pPr algn="l"/>
            <a:r>
              <a:rPr lang="en-US" sz="6600" dirty="0">
                <a:solidFill>
                  <a:schemeClr val="bg1"/>
                </a:solidFill>
                <a:effectLst>
                  <a:outerShdw blurRad="50800" dist="38100" sx="0" sy="0" algn="tl" rotWithShape="0">
                    <a:schemeClr val="bg1"/>
                  </a:outerShdw>
                </a:effectLst>
                <a:latin typeface="+mj-lt"/>
                <a:cs typeface="Open Sans"/>
              </a:rPr>
              <a:t>Financial Aid 101</a:t>
            </a:r>
          </a:p>
        </p:txBody>
      </p:sp>
      <p:sp>
        <p:nvSpPr>
          <p:cNvPr id="5" name="Text Placeholder 10">
            <a:extLst>
              <a:ext uri="{FF2B5EF4-FFF2-40B4-BE49-F238E27FC236}">
                <a16:creationId xmlns:a16="http://schemas.microsoft.com/office/drawing/2014/main" id="{6F1C98FD-348E-4D43-B816-9EAA5769A88B}"/>
              </a:ext>
            </a:extLst>
          </p:cNvPr>
          <p:cNvSpPr>
            <a:spLocks noGrp="1"/>
          </p:cNvSpPr>
          <p:nvPr>
            <p:ph type="body" sz="quarter" idx="10" hasCustomPrompt="1"/>
          </p:nvPr>
        </p:nvSpPr>
        <p:spPr>
          <a:xfrm>
            <a:off x="406400" y="4114800"/>
            <a:ext cx="11379200" cy="914400"/>
          </a:xfrm>
          <a:prstGeom prst="rect">
            <a:avLst/>
          </a:prstGeom>
        </p:spPr>
        <p:txBody>
          <a:bodyPr vert="horz"/>
          <a:lstStyle>
            <a:lvl1pPr marL="0" indent="0" algn="ctr">
              <a:buNone/>
              <a:defRPr sz="4800" b="1">
                <a:solidFill>
                  <a:srgbClr val="FFFFFF"/>
                </a:solidFill>
              </a:defRPr>
            </a:lvl1pPr>
          </a:lstStyle>
          <a:p>
            <a:pPr lvl="0"/>
            <a:r>
              <a:rPr lang="en-US" dirty="0"/>
              <a:t>Chapter Title</a:t>
            </a:r>
          </a:p>
        </p:txBody>
      </p:sp>
      <p:pic>
        <p:nvPicPr>
          <p:cNvPr id="2" name="Picture 1">
            <a:extLst>
              <a:ext uri="{FF2B5EF4-FFF2-40B4-BE49-F238E27FC236}">
                <a16:creationId xmlns:a16="http://schemas.microsoft.com/office/drawing/2014/main" id="{4DBAA98B-E063-F9C5-7E61-35C2D405CBE5}"/>
              </a:ext>
            </a:extLst>
          </p:cNvPr>
          <p:cNvPicPr>
            <a:picLocks noChangeAspect="1"/>
          </p:cNvPicPr>
          <p:nvPr userDrawn="1"/>
        </p:nvPicPr>
        <p:blipFill rotWithShape="1">
          <a:blip r:embed="rId2"/>
          <a:srcRect l="5077" t="8384" r="-3580" b="36641"/>
          <a:stretch/>
        </p:blipFill>
        <p:spPr>
          <a:xfrm>
            <a:off x="-101600" y="0"/>
            <a:ext cx="13411200" cy="7315200"/>
          </a:xfrm>
          <a:prstGeom prst="rect">
            <a:avLst/>
          </a:prstGeom>
        </p:spPr>
      </p:pic>
      <p:pic>
        <p:nvPicPr>
          <p:cNvPr id="3" name="Picture 2">
            <a:extLst>
              <a:ext uri="{FF2B5EF4-FFF2-40B4-BE49-F238E27FC236}">
                <a16:creationId xmlns:a16="http://schemas.microsoft.com/office/drawing/2014/main" id="{5322BA5E-871F-6E1F-8279-A2EB8E472728}"/>
              </a:ext>
            </a:extLst>
          </p:cNvPr>
          <p:cNvPicPr>
            <a:picLocks noChangeAspect="1"/>
          </p:cNvPicPr>
          <p:nvPr userDrawn="1"/>
        </p:nvPicPr>
        <p:blipFill>
          <a:blip r:embed="rId3"/>
          <a:stretch>
            <a:fillRect/>
          </a:stretch>
        </p:blipFill>
        <p:spPr>
          <a:xfrm>
            <a:off x="8331200" y="4648201"/>
            <a:ext cx="5708651" cy="2107809"/>
          </a:xfrm>
          <a:prstGeom prst="rect">
            <a:avLst/>
          </a:prstGeom>
        </p:spPr>
      </p:pic>
      <p:pic>
        <p:nvPicPr>
          <p:cNvPr id="4" name="Picture 3">
            <a:extLst>
              <a:ext uri="{FF2B5EF4-FFF2-40B4-BE49-F238E27FC236}">
                <a16:creationId xmlns:a16="http://schemas.microsoft.com/office/drawing/2014/main" id="{4ED3C064-8E98-B9BB-A13C-7C05AD0F4819}"/>
              </a:ext>
            </a:extLst>
          </p:cNvPr>
          <p:cNvPicPr>
            <a:picLocks noChangeAspect="1"/>
          </p:cNvPicPr>
          <p:nvPr userDrawn="1"/>
        </p:nvPicPr>
        <p:blipFill>
          <a:blip r:embed="rId4"/>
          <a:stretch>
            <a:fillRect/>
          </a:stretch>
        </p:blipFill>
        <p:spPr>
          <a:xfrm rot="20528665">
            <a:off x="-477947" y="-645998"/>
            <a:ext cx="2738661" cy="2053996"/>
          </a:xfrm>
          <a:prstGeom prst="rect">
            <a:avLst/>
          </a:prstGeom>
        </p:spPr>
      </p:pic>
    </p:spTree>
    <p:extLst>
      <p:ext uri="{BB962C8B-B14F-4D97-AF65-F5344CB8AC3E}">
        <p14:creationId xmlns:p14="http://schemas.microsoft.com/office/powerpoint/2010/main" val="2965509302"/>
      </p:ext>
    </p:extLst>
  </p:cSld>
  <p:clrMapOvr>
    <a:masterClrMapping/>
  </p:clrMapOvr>
  <p:transition spd="slow">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chemeClr val="bg1"/>
        </a:solidFill>
        <a:effectLst/>
      </p:bgPr>
    </p:bg>
    <p:spTree>
      <p:nvGrpSpPr>
        <p:cNvPr id="1" name=""/>
        <p:cNvGrpSpPr/>
        <p:nvPr/>
      </p:nvGrpSpPr>
      <p:grpSpPr>
        <a:xfrm>
          <a:off x="0" y="0"/>
          <a:ext cx="0" cy="0"/>
          <a:chOff x="0" y="0"/>
          <a:chExt cx="0" cy="0"/>
        </a:xfrm>
      </p:grpSpPr>
      <p:sp>
        <p:nvSpPr>
          <p:cNvPr id="5" name="Slide Number Placeholder 5"/>
          <p:cNvSpPr>
            <a:spLocks noGrp="1"/>
          </p:cNvSpPr>
          <p:nvPr>
            <p:ph type="sldNum" sz="quarter" idx="12"/>
          </p:nvPr>
        </p:nvSpPr>
        <p:spPr>
          <a:xfrm>
            <a:off x="11277600" y="228601"/>
            <a:ext cx="711200" cy="365125"/>
          </a:xfrm>
        </p:spPr>
        <p:txBody>
          <a:bodyPr/>
          <a:lstStyle>
            <a:lvl1pPr algn="r">
              <a:defRPr sz="1400" b="1">
                <a:solidFill>
                  <a:srgbClr val="74278F"/>
                </a:solidFill>
              </a:defRPr>
            </a:lvl1pPr>
          </a:lstStyle>
          <a:p>
            <a:fld id="{3ECAA9F2-51A7-FA4F-B019-4D81CA3B727C}" type="slidenum">
              <a:rPr lang="en-US" smtClean="0"/>
              <a:pPr/>
              <a:t>‹#›</a:t>
            </a:fld>
            <a:endParaRPr lang="en-US" dirty="0"/>
          </a:p>
        </p:txBody>
      </p:sp>
      <p:sp>
        <p:nvSpPr>
          <p:cNvPr id="9" name="Title 1"/>
          <p:cNvSpPr>
            <a:spLocks noGrp="1"/>
          </p:cNvSpPr>
          <p:nvPr>
            <p:ph type="title"/>
          </p:nvPr>
        </p:nvSpPr>
        <p:spPr>
          <a:xfrm>
            <a:off x="609600" y="228601"/>
            <a:ext cx="10668000" cy="1043711"/>
          </a:xfrm>
          <a:prstGeom prst="rect">
            <a:avLst/>
          </a:prstGeom>
        </p:spPr>
        <p:txBody>
          <a:bodyPr anchor="ctr" anchorCtr="0">
            <a:normAutofit/>
          </a:bodyPr>
          <a:lstStyle>
            <a:lvl1pPr algn="l">
              <a:lnSpc>
                <a:spcPct val="80000"/>
              </a:lnSpc>
              <a:defRPr sz="3400" b="1" baseline="0">
                <a:solidFill>
                  <a:srgbClr val="007299"/>
                </a:solidFill>
              </a:defRPr>
            </a:lvl1pPr>
          </a:lstStyle>
          <a:p>
            <a:r>
              <a:rPr lang="en-US" dirty="0"/>
              <a:t>Click to edit Master title style</a:t>
            </a:r>
          </a:p>
        </p:txBody>
      </p:sp>
      <p:sp>
        <p:nvSpPr>
          <p:cNvPr id="2" name="Content Placeholder 2">
            <a:extLst>
              <a:ext uri="{FF2B5EF4-FFF2-40B4-BE49-F238E27FC236}">
                <a16:creationId xmlns:a16="http://schemas.microsoft.com/office/drawing/2014/main" id="{BB9ED0ED-72B4-409A-5352-E111A0510425}"/>
              </a:ext>
            </a:extLst>
          </p:cNvPr>
          <p:cNvSpPr>
            <a:spLocks noGrp="1"/>
          </p:cNvSpPr>
          <p:nvPr>
            <p:ph idx="1"/>
          </p:nvPr>
        </p:nvSpPr>
        <p:spPr>
          <a:xfrm>
            <a:off x="609600" y="1646237"/>
            <a:ext cx="10972800" cy="4830763"/>
          </a:xfrm>
          <a:prstGeom prst="rect">
            <a:avLst/>
          </a:prstGeom>
        </p:spPr>
        <p:txBody>
          <a:bodyPr>
            <a:normAutofit/>
          </a:bodyPr>
          <a:lstStyle>
            <a:lvl1pPr>
              <a:lnSpc>
                <a:spcPct val="100000"/>
              </a:lnSpc>
              <a:spcBef>
                <a:spcPts val="650"/>
              </a:spcBef>
              <a:spcAft>
                <a:spcPts val="300"/>
              </a:spcAft>
              <a:buClr>
                <a:srgbClr val="007299"/>
              </a:buClr>
              <a:defRPr sz="2800">
                <a:latin typeface="+mn-lt"/>
                <a:cs typeface="Arial"/>
              </a:defRPr>
            </a:lvl1pPr>
            <a:lvl2pPr marL="742950" indent="-285750">
              <a:lnSpc>
                <a:spcPct val="100000"/>
              </a:lnSpc>
              <a:spcBef>
                <a:spcPts val="300"/>
              </a:spcBef>
              <a:spcAft>
                <a:spcPts val="300"/>
              </a:spcAft>
              <a:buClr>
                <a:srgbClr val="007299"/>
              </a:buClr>
              <a:buFont typeface="System Font Regular"/>
              <a:buChar char="-"/>
              <a:defRPr sz="2400">
                <a:latin typeface="+mn-lt"/>
                <a:cs typeface="Arial"/>
              </a:defRPr>
            </a:lvl2pPr>
            <a:lvl3pPr marL="1143000" indent="-228600">
              <a:lnSpc>
                <a:spcPct val="100000"/>
              </a:lnSpc>
              <a:spcBef>
                <a:spcPts val="300"/>
              </a:spcBef>
              <a:spcAft>
                <a:spcPts val="300"/>
              </a:spcAft>
              <a:buClr>
                <a:srgbClr val="007299"/>
              </a:buClr>
              <a:buSzPct val="80000"/>
              <a:buFont typeface="Arial" panose="020B0604020202020204" pitchFamily="34" charset="0"/>
              <a:buChar char="•"/>
              <a:defRPr>
                <a:latin typeface="+mn-lt"/>
                <a:cs typeface="Arial"/>
              </a:defRPr>
            </a:lvl3pPr>
            <a:lvl4pPr>
              <a:lnSpc>
                <a:spcPct val="100000"/>
              </a:lnSpc>
              <a:spcBef>
                <a:spcPts val="300"/>
              </a:spcBef>
              <a:spcAft>
                <a:spcPts val="300"/>
              </a:spcAft>
              <a:buClr>
                <a:srgbClr val="007299"/>
              </a:buClr>
              <a:buSzPct val="70000"/>
              <a:buFont typeface="Lucida Grande"/>
              <a:buChar char="►"/>
              <a:defRPr>
                <a:latin typeface="+mn-lt"/>
                <a:cs typeface="Arial"/>
              </a:defRPr>
            </a:lvl4pPr>
            <a:lvl5pPr>
              <a:lnSpc>
                <a:spcPct val="100000"/>
              </a:lnSpc>
              <a:spcBef>
                <a:spcPts val="300"/>
              </a:spcBef>
              <a:spcAft>
                <a:spcPts val="300"/>
              </a:spcAft>
              <a:buClr>
                <a:srgbClr val="007299"/>
              </a:buClr>
              <a:buFont typeface="Arial"/>
              <a:buChar char="•"/>
              <a:defRPr>
                <a:latin typeface="+mn-lt"/>
                <a:cs typeface="Aria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5528198"/>
      </p:ext>
    </p:extLst>
  </p:cSld>
  <p:clrMapOvr>
    <a:masterClrMapping/>
  </p:clrMapOvr>
  <p:transition spd="slow">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643458974"/>
      </p:ext>
    </p:extLst>
  </p:cSld>
  <p:clrMapOvr>
    <a:masterClrMapping/>
  </p:clrMapOvr>
  <p:transition spd="slow">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1FD67F8-7D4D-5135-7CDA-0CC8DD987996}"/>
              </a:ext>
            </a:extLst>
          </p:cNvPr>
          <p:cNvPicPr>
            <a:picLocks noChangeAspect="1"/>
          </p:cNvPicPr>
          <p:nvPr userDrawn="1"/>
        </p:nvPicPr>
        <p:blipFill>
          <a:blip r:embed="rId3"/>
          <a:stretch>
            <a:fillRect/>
          </a:stretch>
        </p:blipFill>
        <p:spPr>
          <a:xfrm rot="1156571">
            <a:off x="10230478" y="-696408"/>
            <a:ext cx="2738661" cy="2053996"/>
          </a:xfrm>
          <a:prstGeom prst="rect">
            <a:avLst/>
          </a:prstGeom>
        </p:spPr>
      </p:pic>
      <p:pic>
        <p:nvPicPr>
          <p:cNvPr id="3" name="Picture 2">
            <a:extLst>
              <a:ext uri="{FF2B5EF4-FFF2-40B4-BE49-F238E27FC236}">
                <a16:creationId xmlns:a16="http://schemas.microsoft.com/office/drawing/2014/main" id="{4BA403B1-9EAF-B1FB-BAD0-56E6E8E5EA70}"/>
              </a:ext>
            </a:extLst>
          </p:cNvPr>
          <p:cNvPicPr>
            <a:picLocks noChangeAspect="1"/>
          </p:cNvPicPr>
          <p:nvPr userDrawn="1"/>
        </p:nvPicPr>
        <p:blipFill>
          <a:blip r:embed="rId4"/>
          <a:stretch>
            <a:fillRect/>
          </a:stretch>
        </p:blipFill>
        <p:spPr>
          <a:xfrm>
            <a:off x="-2641600" y="4114801"/>
            <a:ext cx="5708651" cy="2107809"/>
          </a:xfrm>
          <a:prstGeom prst="rect">
            <a:avLst/>
          </a:prstGeom>
        </p:spPr>
      </p:pic>
    </p:spTree>
    <p:extLst>
      <p:ext uri="{BB962C8B-B14F-4D97-AF65-F5344CB8AC3E}">
        <p14:creationId xmlns:p14="http://schemas.microsoft.com/office/powerpoint/2010/main" val="1045768861"/>
      </p:ext>
    </p:extLst>
  </p:cSld>
  <p:clrMapOvr>
    <a:masterClrMapping/>
  </p:clrMapOvr>
  <p:transition spd="slow">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7845900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rgbClr val="B4EF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8B104B-E58C-354A-9CCD-A8E85C8C3262}"/>
              </a:ext>
            </a:extLst>
          </p:cNvPr>
          <p:cNvSpPr>
            <a:spLocks noGrp="1"/>
          </p:cNvSpPr>
          <p:nvPr>
            <p:ph type="ctrTitle" hasCustomPrompt="1"/>
          </p:nvPr>
        </p:nvSpPr>
        <p:spPr>
          <a:xfrm>
            <a:off x="724326" y="2467813"/>
            <a:ext cx="4325593" cy="2185569"/>
          </a:xfrm>
        </p:spPr>
        <p:txBody>
          <a:bodyPr anchor="b">
            <a:normAutofit/>
          </a:bodyPr>
          <a:lstStyle>
            <a:lvl1pPr algn="ctr">
              <a:lnSpc>
                <a:spcPct val="90000"/>
              </a:lnSpc>
              <a:defRPr sz="4800">
                <a:solidFill>
                  <a:schemeClr val="accent1"/>
                </a:solidFill>
              </a:defRPr>
            </a:lvl1pPr>
          </a:lstStyle>
          <a:p>
            <a:r>
              <a:rPr lang="en-US"/>
              <a:t>Click to add heading</a:t>
            </a:r>
          </a:p>
        </p:txBody>
      </p:sp>
      <p:sp>
        <p:nvSpPr>
          <p:cNvPr id="3" name="Subtitle 2">
            <a:extLst>
              <a:ext uri="{FF2B5EF4-FFF2-40B4-BE49-F238E27FC236}">
                <a16:creationId xmlns:a16="http://schemas.microsoft.com/office/drawing/2014/main" id="{521EF56A-AF31-6140-8830-ACD68AC156BD}"/>
              </a:ext>
            </a:extLst>
          </p:cNvPr>
          <p:cNvSpPr>
            <a:spLocks noGrp="1"/>
          </p:cNvSpPr>
          <p:nvPr>
            <p:ph type="subTitle" idx="1" hasCustomPrompt="1"/>
          </p:nvPr>
        </p:nvSpPr>
        <p:spPr>
          <a:xfrm>
            <a:off x="724326" y="5097667"/>
            <a:ext cx="4325593" cy="953606"/>
          </a:xfrm>
        </p:spPr>
        <p:txBody>
          <a:bodyPr tIns="91440" bIns="91440">
            <a:noAutofit/>
          </a:bodyPr>
          <a:lstStyle>
            <a:lvl1pPr marL="0" indent="0" algn="ctr">
              <a:buNone/>
              <a:defRPr sz="2400" b="0" i="0">
                <a:solidFill>
                  <a:schemeClr val="tx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subheading</a:t>
            </a:r>
          </a:p>
        </p:txBody>
      </p:sp>
      <p:pic>
        <p:nvPicPr>
          <p:cNvPr id="9" name="Picture 8" descr="A dollar sign with a plane and a road&#10;&#10;Description automatically generated">
            <a:extLst>
              <a:ext uri="{FF2B5EF4-FFF2-40B4-BE49-F238E27FC236}">
                <a16:creationId xmlns:a16="http://schemas.microsoft.com/office/drawing/2014/main" id="{2AC65A1A-F063-F6CA-BA25-FEB4BFFDA89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5907965" y="397401"/>
            <a:ext cx="5585617" cy="6063198"/>
          </a:xfrm>
          <a:prstGeom prst="rect">
            <a:avLst/>
          </a:prstGeom>
        </p:spPr>
      </p:pic>
      <p:pic>
        <p:nvPicPr>
          <p:cNvPr id="10" name="Picture 9">
            <a:extLst>
              <a:ext uri="{FF2B5EF4-FFF2-40B4-BE49-F238E27FC236}">
                <a16:creationId xmlns:a16="http://schemas.microsoft.com/office/drawing/2014/main" id="{B0D75C97-9783-A389-60DB-E958F726B867}"/>
              </a:ext>
            </a:extLst>
          </p:cNvPr>
          <p:cNvPicPr>
            <a:picLocks noChangeAspect="1"/>
          </p:cNvPicPr>
          <p:nvPr userDrawn="1"/>
        </p:nvPicPr>
        <p:blipFill rotWithShape="1">
          <a:blip r:embed="rId3" cstate="screen">
            <a:alphaModFix amt="93000"/>
            <a:extLst>
              <a:ext uri="{28A0092B-C50C-407E-A947-70E740481C1C}">
                <a14:useLocalDpi xmlns:a14="http://schemas.microsoft.com/office/drawing/2010/main"/>
              </a:ext>
            </a:extLst>
          </a:blip>
          <a:srcRect t="43943"/>
          <a:stretch/>
        </p:blipFill>
        <p:spPr>
          <a:xfrm>
            <a:off x="3449256" y="0"/>
            <a:ext cx="2799712" cy="1206432"/>
          </a:xfrm>
          <a:prstGeom prst="rect">
            <a:avLst/>
          </a:prstGeom>
        </p:spPr>
      </p:pic>
      <p:pic>
        <p:nvPicPr>
          <p:cNvPr id="13" name="Picture 12">
            <a:extLst>
              <a:ext uri="{FF2B5EF4-FFF2-40B4-BE49-F238E27FC236}">
                <a16:creationId xmlns:a16="http://schemas.microsoft.com/office/drawing/2014/main" id="{DB32FD08-C4B0-7228-782C-E6214585F689}"/>
              </a:ext>
            </a:extLst>
          </p:cNvPr>
          <p:cNvPicPr>
            <a:picLocks noChangeAspect="1"/>
          </p:cNvPicPr>
          <p:nvPr userDrawn="1"/>
        </p:nvPicPr>
        <p:blipFill>
          <a:blip r:embed="rId3" cstate="email">
            <a:alphaModFix amt="78000"/>
            <a:extLst>
              <a:ext uri="{28A0092B-C50C-407E-A947-70E740481C1C}">
                <a14:useLocalDpi xmlns:a14="http://schemas.microsoft.com/office/drawing/2010/main"/>
              </a:ext>
            </a:extLst>
          </a:blip>
          <a:stretch>
            <a:fillRect/>
          </a:stretch>
        </p:blipFill>
        <p:spPr>
          <a:xfrm rot="12012486">
            <a:off x="712479" y="397401"/>
            <a:ext cx="1485652" cy="1142032"/>
          </a:xfrm>
          <a:prstGeom prst="rect">
            <a:avLst/>
          </a:prstGeom>
        </p:spPr>
      </p:pic>
      <p:pic>
        <p:nvPicPr>
          <p:cNvPr id="14" name="Picture 13">
            <a:extLst>
              <a:ext uri="{FF2B5EF4-FFF2-40B4-BE49-F238E27FC236}">
                <a16:creationId xmlns:a16="http://schemas.microsoft.com/office/drawing/2014/main" id="{35B39747-73DB-EE1F-61BA-193F16B86ABE}"/>
              </a:ext>
            </a:extLst>
          </p:cNvPr>
          <p:cNvPicPr>
            <a:picLocks noChangeAspect="1"/>
          </p:cNvPicPr>
          <p:nvPr userDrawn="1"/>
        </p:nvPicPr>
        <p:blipFill rotWithShape="1">
          <a:blip r:embed="rId3" cstate="screen">
            <a:alphaModFix amt="92000"/>
            <a:extLst>
              <a:ext uri="{28A0092B-C50C-407E-A947-70E740481C1C}">
                <a14:useLocalDpi xmlns:a14="http://schemas.microsoft.com/office/drawing/2010/main"/>
              </a:ext>
            </a:extLst>
          </a:blip>
          <a:srcRect r="19244" b="50000"/>
          <a:stretch/>
        </p:blipFill>
        <p:spPr>
          <a:xfrm>
            <a:off x="9931079" y="5781920"/>
            <a:ext cx="2260921" cy="1076080"/>
          </a:xfrm>
          <a:prstGeom prst="rect">
            <a:avLst/>
          </a:prstGeom>
        </p:spPr>
      </p:pic>
      <p:pic>
        <p:nvPicPr>
          <p:cNvPr id="15" name="Picture 14">
            <a:extLst>
              <a:ext uri="{FF2B5EF4-FFF2-40B4-BE49-F238E27FC236}">
                <a16:creationId xmlns:a16="http://schemas.microsoft.com/office/drawing/2014/main" id="{4E84F9B7-5777-72C8-12FF-43FF6BA55EA8}"/>
              </a:ext>
            </a:extLst>
          </p:cNvPr>
          <p:cNvPicPr>
            <a:picLocks noChangeAspect="1"/>
          </p:cNvPicPr>
          <p:nvPr userDrawn="1"/>
        </p:nvPicPr>
        <p:blipFill rotWithShape="1">
          <a:blip r:embed="rId3" cstate="screen">
            <a:alphaModFix amt="78000"/>
            <a:extLst>
              <a:ext uri="{28A0092B-C50C-407E-A947-70E740481C1C}">
                <a14:useLocalDpi xmlns:a14="http://schemas.microsoft.com/office/drawing/2010/main"/>
              </a:ext>
            </a:extLst>
          </a:blip>
          <a:srcRect b="31321"/>
          <a:stretch/>
        </p:blipFill>
        <p:spPr>
          <a:xfrm rot="12012486">
            <a:off x="10784525" y="-313711"/>
            <a:ext cx="2077594" cy="1096845"/>
          </a:xfrm>
          <a:prstGeom prst="rect">
            <a:avLst/>
          </a:prstGeom>
        </p:spPr>
      </p:pic>
    </p:spTree>
    <p:extLst>
      <p:ext uri="{BB962C8B-B14F-4D97-AF65-F5344CB8AC3E}">
        <p14:creationId xmlns:p14="http://schemas.microsoft.com/office/powerpoint/2010/main" val="25824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image" Target="../media/image9.jpeg"/><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10" Type="http://schemas.openxmlformats.org/officeDocument/2006/relationships/slideLayout" Target="../slideLayouts/slideLayout18.xml"/><Relationship Id="rId19" Type="http://schemas.openxmlformats.org/officeDocument/2006/relationships/image" Target="../media/image8.png"/><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09600" y="6356352"/>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solidFill>
                <a:prstClr val="black">
                  <a:tint val="75000"/>
                </a:prstClr>
              </a:solidFill>
            </a:endParaRPr>
          </a:p>
        </p:txBody>
      </p:sp>
      <p:sp>
        <p:nvSpPr>
          <p:cNvPr id="5" name="Footer Placeholder 4"/>
          <p:cNvSpPr>
            <a:spLocks noGrp="1"/>
          </p:cNvSpPr>
          <p:nvPr>
            <p:ph type="ftr" sz="quarter" idx="3"/>
          </p:nvPr>
        </p:nvSpPr>
        <p:spPr>
          <a:xfrm>
            <a:off x="4165600" y="6356352"/>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2"/>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B56B21-ED8E-4A1D-AF25-BAA65D1FB7E0}"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441929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p:transition spd="slow">
    <p:wipe dir="r"/>
  </p:transition>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srcRect/>
          <a:stretch>
            <a:fillRect/>
          </a:stretch>
        </a:blip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D210EB1-9295-4944-BE8A-8D75CD2B52ED}"/>
              </a:ext>
            </a:extLst>
          </p:cNvPr>
          <p:cNvSpPr/>
          <p:nvPr userDrawn="1"/>
        </p:nvSpPr>
        <p:spPr>
          <a:xfrm>
            <a:off x="0" y="2574"/>
            <a:ext cx="12192000" cy="1214052"/>
          </a:xfrm>
          <a:prstGeom prst="rect">
            <a:avLst/>
          </a:prstGeom>
          <a:blipFill>
            <a:blip r:embed="rId20" cstate="email">
              <a:extLst>
                <a:ext uri="{28A0092B-C50C-407E-A947-70E740481C1C}">
                  <a14:useLocalDpi xmlns:a14="http://schemas.microsoft.com/office/drawing/2010/main"/>
                </a:ext>
              </a:extLst>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60148B7-07CD-3645-BF33-00E39A68BFEA}"/>
              </a:ext>
            </a:extLst>
          </p:cNvPr>
          <p:cNvSpPr>
            <a:spLocks noGrp="1"/>
          </p:cNvSpPr>
          <p:nvPr>
            <p:ph type="title"/>
          </p:nvPr>
        </p:nvSpPr>
        <p:spPr>
          <a:xfrm>
            <a:off x="609600" y="473240"/>
            <a:ext cx="10972800" cy="576648"/>
          </a:xfrm>
          <a:prstGeom prst="rect">
            <a:avLst/>
          </a:prstGeom>
        </p:spPr>
        <p:txBody>
          <a:bodyPr vert="horz" lIns="91440" tIns="45720" rIns="91440" bIns="45720" rtlCol="0" anchor="b" anchorCtr="0">
            <a:normAutofit/>
          </a:bodyPr>
          <a:lstStyle/>
          <a:p>
            <a:r>
              <a:rPr lang="en-US"/>
              <a:t>Click to add heading</a:t>
            </a:r>
          </a:p>
        </p:txBody>
      </p:sp>
      <p:sp>
        <p:nvSpPr>
          <p:cNvPr id="3" name="Text Placeholder 2">
            <a:extLst>
              <a:ext uri="{FF2B5EF4-FFF2-40B4-BE49-F238E27FC236}">
                <a16:creationId xmlns:a16="http://schemas.microsoft.com/office/drawing/2014/main" id="{6F792706-2490-E544-B98F-78CD6A17B5B3}"/>
              </a:ext>
            </a:extLst>
          </p:cNvPr>
          <p:cNvSpPr>
            <a:spLocks noGrp="1"/>
          </p:cNvSpPr>
          <p:nvPr>
            <p:ph type="body" idx="1"/>
          </p:nvPr>
        </p:nvSpPr>
        <p:spPr>
          <a:xfrm>
            <a:off x="609600" y="1400174"/>
            <a:ext cx="10972800" cy="4848225"/>
          </a:xfrm>
          <a:prstGeom prst="rect">
            <a:avLst/>
          </a:prstGeom>
        </p:spPr>
        <p:txBody>
          <a:bodyPr vert="horz" lIns="91440" tIns="18288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61DC9E61-CA2D-754F-9142-4113B714C8B2}"/>
              </a:ext>
            </a:extLst>
          </p:cNvPr>
          <p:cNvSpPr>
            <a:spLocks noGrp="1"/>
          </p:cNvSpPr>
          <p:nvPr>
            <p:ph type="ftr" sz="quarter" idx="3"/>
          </p:nvPr>
        </p:nvSpPr>
        <p:spPr>
          <a:xfrm>
            <a:off x="609600" y="6324600"/>
            <a:ext cx="6857999" cy="457200"/>
          </a:xfrm>
          <a:prstGeom prst="rect">
            <a:avLst/>
          </a:prstGeom>
        </p:spPr>
        <p:txBody>
          <a:bodyPr vert="horz" lIns="91440" tIns="45720" rIns="91440" bIns="45720" rtlCol="0" anchor="ctr"/>
          <a:lstStyle>
            <a:lvl1pPr algn="l">
              <a:defRPr sz="1000" b="0" i="0">
                <a:solidFill>
                  <a:schemeClr val="tx1">
                    <a:tint val="75000"/>
                  </a:schemeClr>
                </a:solidFill>
                <a:latin typeface="+mn-lt"/>
              </a:defRPr>
            </a:lvl1pPr>
          </a:lstStyle>
          <a:p>
            <a:r>
              <a:rPr lang="en-US"/>
              <a:t>PHEAA – Providing affordable access to higher education.</a:t>
            </a:r>
          </a:p>
        </p:txBody>
      </p:sp>
      <p:sp>
        <p:nvSpPr>
          <p:cNvPr id="6" name="Slide Number Placeholder 5">
            <a:extLst>
              <a:ext uri="{FF2B5EF4-FFF2-40B4-BE49-F238E27FC236}">
                <a16:creationId xmlns:a16="http://schemas.microsoft.com/office/drawing/2014/main" id="{E354BBA9-116D-714F-9C9D-824F7EF24771}"/>
              </a:ext>
            </a:extLst>
          </p:cNvPr>
          <p:cNvSpPr>
            <a:spLocks noGrp="1"/>
          </p:cNvSpPr>
          <p:nvPr>
            <p:ph type="sldNum" sz="quarter" idx="4"/>
          </p:nvPr>
        </p:nvSpPr>
        <p:spPr>
          <a:xfrm>
            <a:off x="11124410" y="6324600"/>
            <a:ext cx="457200" cy="533400"/>
          </a:xfrm>
          <a:prstGeom prst="rect">
            <a:avLst/>
          </a:prstGeom>
          <a:solidFill>
            <a:srgbClr val="027DBF"/>
          </a:solidFill>
        </p:spPr>
        <p:txBody>
          <a:bodyPr vert="horz" lIns="0" tIns="0" rIns="0" bIns="91440" rtlCol="0" anchor="ctr"/>
          <a:lstStyle>
            <a:lvl1pPr algn="ctr">
              <a:defRPr sz="1000" b="0" i="0">
                <a:solidFill>
                  <a:schemeClr val="bg1"/>
                </a:solidFill>
                <a:latin typeface="+mn-lt"/>
              </a:defRPr>
            </a:lvl1pPr>
          </a:lstStyle>
          <a:p>
            <a:fld id="{4E5E76E0-7555-DF46-8D1D-E44CF309909A}" type="slidenum">
              <a:rPr lang="en-US" smtClean="0"/>
              <a:pPr/>
              <a:t>‹#›</a:t>
            </a:fld>
            <a:endParaRPr lang="en-US"/>
          </a:p>
        </p:txBody>
      </p:sp>
    </p:spTree>
    <p:extLst>
      <p:ext uri="{BB962C8B-B14F-4D97-AF65-F5344CB8AC3E}">
        <p14:creationId xmlns:p14="http://schemas.microsoft.com/office/powerpoint/2010/main" val="2496874391"/>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05" r:id="rId12"/>
    <p:sldLayoutId id="2147483706" r:id="rId13"/>
    <p:sldLayoutId id="2147483707" r:id="rId14"/>
    <p:sldLayoutId id="2147483708" r:id="rId15"/>
    <p:sldLayoutId id="2147483709" r:id="rId16"/>
    <p:sldLayoutId id="2147483710" r:id="rId1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dt="0"/>
  <p:txStyles>
    <p:titleStyle>
      <a:lvl1pPr algn="l" defTabSz="914400" rtl="0" eaLnBrk="1" latinLnBrk="0" hangingPunct="1">
        <a:lnSpc>
          <a:spcPct val="100000"/>
        </a:lnSpc>
        <a:spcBef>
          <a:spcPct val="0"/>
        </a:spcBef>
        <a:buNone/>
        <a:defRPr sz="3600" b="1" kern="1200" spc="100" baseline="0">
          <a:solidFill>
            <a:schemeClr val="bg1"/>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b="0" i="0" kern="1200">
          <a:solidFill>
            <a:schemeClr val="tx1">
              <a:lumMod val="75000"/>
              <a:lumOff val="25000"/>
            </a:schemeClr>
          </a:solidFill>
          <a:latin typeface="+mn-lt"/>
          <a:ea typeface="+mn-ea"/>
          <a:cs typeface="+mn-cs"/>
        </a:defRPr>
      </a:lvl1pPr>
      <a:lvl2pPr marL="581025" indent="-238125" algn="l" defTabSz="914400" rtl="0" eaLnBrk="1" latinLnBrk="0" hangingPunct="1">
        <a:lnSpc>
          <a:spcPct val="100000"/>
        </a:lnSpc>
        <a:spcBef>
          <a:spcPts val="600"/>
        </a:spcBef>
        <a:buClr>
          <a:schemeClr val="accent2"/>
        </a:buClr>
        <a:buFont typeface="System Font Regular"/>
        <a:buChar char="–"/>
        <a:tabLst/>
        <a:defRPr sz="2000" b="0" i="0" kern="1200">
          <a:solidFill>
            <a:schemeClr val="tx1">
              <a:lumMod val="75000"/>
              <a:lumOff val="25000"/>
            </a:schemeClr>
          </a:solidFill>
          <a:latin typeface="+mn-lt"/>
          <a:ea typeface="+mn-ea"/>
          <a:cs typeface="+mn-cs"/>
        </a:defRPr>
      </a:lvl2pPr>
      <a:lvl3pPr marL="925513" indent="-238125" algn="l" defTabSz="914400" rtl="0" eaLnBrk="1" latinLnBrk="0" hangingPunct="1">
        <a:lnSpc>
          <a:spcPct val="100000"/>
        </a:lnSpc>
        <a:spcBef>
          <a:spcPts val="600"/>
        </a:spcBef>
        <a:buClr>
          <a:schemeClr val="accent2"/>
        </a:buClr>
        <a:buFont typeface="Arial" panose="020B0604020202020204" pitchFamily="34" charset="0"/>
        <a:buChar char="•"/>
        <a:tabLst/>
        <a:defRPr sz="2000" b="0" i="0" kern="1200">
          <a:solidFill>
            <a:schemeClr val="tx1">
              <a:lumMod val="75000"/>
              <a:lumOff val="25000"/>
            </a:schemeClr>
          </a:solidFill>
          <a:latin typeface="+mn-lt"/>
          <a:ea typeface="+mn-ea"/>
          <a:cs typeface="+mn-cs"/>
        </a:defRPr>
      </a:lvl3pPr>
      <a:lvl4pPr marL="1257300" indent="-225425" algn="l" defTabSz="914400" rtl="0" eaLnBrk="1" latinLnBrk="0" hangingPunct="1">
        <a:lnSpc>
          <a:spcPct val="100000"/>
        </a:lnSpc>
        <a:spcBef>
          <a:spcPts val="600"/>
        </a:spcBef>
        <a:buClr>
          <a:schemeClr val="accent2"/>
        </a:buClr>
        <a:buFont typeface="System Font Regular"/>
        <a:buChar char="–"/>
        <a:tabLst/>
        <a:defRPr sz="2000" b="0" i="0" kern="1200">
          <a:solidFill>
            <a:schemeClr val="tx1">
              <a:lumMod val="75000"/>
              <a:lumOff val="25000"/>
            </a:schemeClr>
          </a:solidFill>
          <a:latin typeface="+mn-lt"/>
          <a:ea typeface="+mn-ea"/>
          <a:cs typeface="+mn-cs"/>
        </a:defRPr>
      </a:lvl4pPr>
      <a:lvl5pPr marL="1601788" indent="-225425" algn="l" defTabSz="914400" rtl="0" eaLnBrk="1" latinLnBrk="0" hangingPunct="1">
        <a:lnSpc>
          <a:spcPct val="100000"/>
        </a:lnSpc>
        <a:spcBef>
          <a:spcPts val="600"/>
        </a:spcBef>
        <a:buClr>
          <a:schemeClr val="accent2"/>
        </a:buClr>
        <a:buFont typeface="Arial" panose="020B0604020202020204" pitchFamily="34" charset="0"/>
        <a:buChar char="•"/>
        <a:tabLst/>
        <a:defRPr sz="2000" b="0" i="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
          <p15:clr>
            <a:srgbClr val="F26B43"/>
          </p15:clr>
        </p15:guide>
        <p15:guide id="2" pos="7296">
          <p15:clr>
            <a:srgbClr val="F26B43"/>
          </p15:clr>
        </p15:guide>
        <p15:guide id="3" pos="48">
          <p15:clr>
            <a:srgbClr val="F26B43"/>
          </p15:clr>
        </p15:guide>
        <p15:guide id="4" orient="horz" pos="48">
          <p15:clr>
            <a:srgbClr val="F26B43"/>
          </p15:clr>
        </p15:guide>
        <p15:guide id="5" pos="7632">
          <p15:clr>
            <a:srgbClr val="F26B43"/>
          </p15:clr>
        </p15:guide>
        <p15:guide id="6" orient="horz" pos="4272">
          <p15:clr>
            <a:srgbClr val="F26B43"/>
          </p15:clr>
        </p15:guide>
        <p15:guide id="8" orient="horz" pos="696">
          <p15:clr>
            <a:srgbClr val="F26B43"/>
          </p15:clr>
        </p15:guide>
        <p15:guide id="9" orient="horz" pos="816">
          <p15:clr>
            <a:srgbClr val="F26B43"/>
          </p15:clr>
        </p15:guide>
        <p15:guide id="10" orient="horz" pos="168">
          <p15:clr>
            <a:srgbClr val="F26B43"/>
          </p15:clr>
        </p15:guide>
        <p15:guide id="11" orient="horz" pos="3984">
          <p15:clr>
            <a:srgbClr val="F26B43"/>
          </p15:clr>
        </p15:guide>
        <p15:guide id="12" orient="horz" pos="3936">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18.emf"/><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14.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39.emf"/></Relationships>
</file>

<file path=ppt/slides/_rels/slide16.x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40.emf"/><Relationship Id="rId1" Type="http://schemas.openxmlformats.org/officeDocument/2006/relationships/slideLayout" Target="../slideLayouts/slideLayout3.xml"/><Relationship Id="rId6" Type="http://schemas.openxmlformats.org/officeDocument/2006/relationships/image" Target="../media/image44.png"/><Relationship Id="rId5" Type="http://schemas.openxmlformats.org/officeDocument/2006/relationships/image" Target="../media/image43.emf"/><Relationship Id="rId4" Type="http://schemas.openxmlformats.org/officeDocument/2006/relationships/image" Target="../media/image42.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hyperlink" Target="http://www.bing.com/images/search?q=financial+aid+form&amp;view=detailv2&amp;&amp;id=0B14A016192BB2BE54D461CDFEDF2CB0EC73A01E&amp;selectedIndex=47&amp;ccid=es58nR9B&amp;simid=608028707261845407&amp;thid=OIP.M7ace7c9d1f41e32ba86bc16d6d1a9e24o0" TargetMode="External"/><Relationship Id="rId1" Type="http://schemas.openxmlformats.org/officeDocument/2006/relationships/slideLayout" Target="../slideLayouts/slideLayout3.xml"/><Relationship Id="rId4" Type="http://schemas.openxmlformats.org/officeDocument/2006/relationships/hyperlink" Target="http://www.pheaa.org/"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hyperlink" Target="mailto:tiffanie.devan@pheaa.org"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8" Type="http://schemas.openxmlformats.org/officeDocument/2006/relationships/image" Target="../media/image53.png"/><Relationship Id="rId3" Type="http://schemas.openxmlformats.org/officeDocument/2006/relationships/image" Target="../media/image48.emf"/><Relationship Id="rId7" Type="http://schemas.openxmlformats.org/officeDocument/2006/relationships/image" Target="../media/image52.emf"/><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51.emf"/><Relationship Id="rId5" Type="http://schemas.openxmlformats.org/officeDocument/2006/relationships/image" Target="../media/image50.emf"/><Relationship Id="rId10" Type="http://schemas.openxmlformats.org/officeDocument/2006/relationships/image" Target="../media/image54.png"/><Relationship Id="rId4" Type="http://schemas.openxmlformats.org/officeDocument/2006/relationships/image" Target="../media/image49.emf"/><Relationship Id="rId9" Type="http://schemas.openxmlformats.org/officeDocument/2006/relationships/image" Target="../media/image58.svg"/></Relationships>
</file>

<file path=ppt/slides/_rels/slide22.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hyperlink" Target="https://studentaid.gov/fsa-id/create-account" TargetMode="Externa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4.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59.png"/><Relationship Id="rId4" Type="http://schemas.openxmlformats.org/officeDocument/2006/relationships/image" Target="../media/image58.png"/></Relationships>
</file>

<file path=ppt/slides/_rels/slide26.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61.png"/></Relationships>
</file>

<file path=ppt/slides/_rels/slide27.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3.xml"/><Relationship Id="rId4" Type="http://schemas.openxmlformats.org/officeDocument/2006/relationships/image" Target="../media/image67.png"/></Relationships>
</file>

<file path=ppt/slides/_rels/slide31.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3" Type="http://schemas.openxmlformats.org/officeDocument/2006/relationships/image" Target="../media/image70.jpe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71.png"/></Relationships>
</file>

<file path=ppt/slides/_rels/slide3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9.xml"/><Relationship Id="rId1" Type="http://schemas.openxmlformats.org/officeDocument/2006/relationships/slideLayout" Target="../slideLayouts/slideLayout3.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image" Target="../media/image75.emf"/><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76.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image" Target="../media/image77.png"/><Relationship Id="rId1" Type="http://schemas.openxmlformats.org/officeDocument/2006/relationships/slideLayout" Target="../slideLayouts/slideLayout19.xml"/></Relationships>
</file>

<file path=ppt/slides/_rels/slide41.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image" Target="../media/image78.png"/><Relationship Id="rId1" Type="http://schemas.openxmlformats.org/officeDocument/2006/relationships/slideLayout" Target="../slideLayouts/slideLayout3.xml"/><Relationship Id="rId6" Type="http://schemas.openxmlformats.org/officeDocument/2006/relationships/image" Target="../media/image82.png"/><Relationship Id="rId5" Type="http://schemas.openxmlformats.org/officeDocument/2006/relationships/image" Target="../media/image81.jpeg"/><Relationship Id="rId4" Type="http://schemas.openxmlformats.org/officeDocument/2006/relationships/image" Target="../media/image80.png"/></Relationships>
</file>

<file path=ppt/slides/_rels/slide42.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3.png"/><Relationship Id="rId7" Type="http://schemas.openxmlformats.org/officeDocument/2006/relationships/image" Target="../media/image25.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27.svg"/><Relationship Id="rId5" Type="http://schemas.openxmlformats.org/officeDocument/2006/relationships/image" Target="../media/image24.png"/><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2" Type="http://schemas.openxmlformats.org/officeDocument/2006/relationships/hyperlink" Target="http://www.iefa.org/" TargetMode="Externa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F051B3D-417B-AA2E-8C4C-47AFD4DA4825}"/>
              </a:ext>
            </a:extLst>
          </p:cNvPr>
          <p:cNvPicPr>
            <a:picLocks noChangeAspect="1"/>
          </p:cNvPicPr>
          <p:nvPr/>
        </p:nvPicPr>
        <p:blipFill>
          <a:blip r:embed="rId2"/>
          <a:stretch>
            <a:fillRect/>
          </a:stretch>
        </p:blipFill>
        <p:spPr>
          <a:xfrm>
            <a:off x="2515429" y="1266195"/>
            <a:ext cx="7161145" cy="937323"/>
          </a:xfrm>
          <a:prstGeom prst="rect">
            <a:avLst/>
          </a:prstGeom>
        </p:spPr>
      </p:pic>
      <p:pic>
        <p:nvPicPr>
          <p:cNvPr id="8" name="Picture 7">
            <a:extLst>
              <a:ext uri="{FF2B5EF4-FFF2-40B4-BE49-F238E27FC236}">
                <a16:creationId xmlns:a16="http://schemas.microsoft.com/office/drawing/2014/main" id="{F75ADEEF-4FFB-3D6C-13FF-5D886F837051}"/>
              </a:ext>
            </a:extLst>
          </p:cNvPr>
          <p:cNvPicPr>
            <a:picLocks noChangeAspect="1"/>
          </p:cNvPicPr>
          <p:nvPr/>
        </p:nvPicPr>
        <p:blipFill>
          <a:blip r:embed="rId3"/>
          <a:stretch>
            <a:fillRect/>
          </a:stretch>
        </p:blipFill>
        <p:spPr>
          <a:xfrm>
            <a:off x="5407820" y="2362200"/>
            <a:ext cx="1376363" cy="1295400"/>
          </a:xfrm>
          <a:prstGeom prst="rect">
            <a:avLst/>
          </a:prstGeom>
        </p:spPr>
      </p:pic>
      <p:sp>
        <p:nvSpPr>
          <p:cNvPr id="2" name="TextBox 1">
            <a:extLst>
              <a:ext uri="{FF2B5EF4-FFF2-40B4-BE49-F238E27FC236}">
                <a16:creationId xmlns:a16="http://schemas.microsoft.com/office/drawing/2014/main" id="{72EF5959-2731-3005-ABAA-563093AA5E87}"/>
              </a:ext>
            </a:extLst>
          </p:cNvPr>
          <p:cNvSpPr txBox="1"/>
          <p:nvPr/>
        </p:nvSpPr>
        <p:spPr>
          <a:xfrm>
            <a:off x="1447800" y="5570873"/>
            <a:ext cx="9372600" cy="830997"/>
          </a:xfrm>
          <a:prstGeom prst="rect">
            <a:avLst/>
          </a:prstGeom>
          <a:gradFill flip="none" rotWithShape="1">
            <a:gsLst>
              <a:gs pos="0">
                <a:srgbClr val="FCB028">
                  <a:tint val="66000"/>
                  <a:satMod val="160000"/>
                </a:srgbClr>
              </a:gs>
              <a:gs pos="50000">
                <a:srgbClr val="FCB028">
                  <a:tint val="44500"/>
                  <a:satMod val="160000"/>
                </a:srgbClr>
              </a:gs>
              <a:gs pos="100000">
                <a:srgbClr val="FCB028">
                  <a:tint val="23500"/>
                  <a:satMod val="160000"/>
                </a:srgbClr>
              </a:gs>
            </a:gsLst>
            <a:path path="circle">
              <a:fillToRect t="100000" r="100000"/>
            </a:path>
            <a:tileRect l="-100000" b="-100000"/>
          </a:gradFill>
          <a:ln>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5478"/>
                </a:solidFill>
                <a:effectLst/>
                <a:uLnTx/>
                <a:uFillTx/>
                <a:latin typeface="Arial"/>
                <a:ea typeface="+mn-ea"/>
                <a:cs typeface="+mn-cs"/>
              </a:rPr>
              <a:t>Welcome</a:t>
            </a:r>
          </a:p>
        </p:txBody>
      </p:sp>
    </p:spTree>
    <p:extLst>
      <p:ext uri="{BB962C8B-B14F-4D97-AF65-F5344CB8AC3E}">
        <p14:creationId xmlns:p14="http://schemas.microsoft.com/office/powerpoint/2010/main" val="2605078859"/>
      </p:ext>
    </p:extLst>
  </p:cSld>
  <p:clrMapOvr>
    <a:masterClrMapping/>
  </p:clrMapOvr>
  <p:transition spd="slow">
    <p:wipe dir="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t>Pennsylvania State Aid</a:t>
            </a:r>
            <a:endParaRPr lang="en-US" baseline="30000" dirty="0"/>
          </a:p>
        </p:txBody>
      </p:sp>
      <p:sp>
        <p:nvSpPr>
          <p:cNvPr id="6" name="Content Placeholder 1"/>
          <p:cNvSpPr>
            <a:spLocks noGrp="1"/>
          </p:cNvSpPr>
          <p:nvPr>
            <p:ph idx="1"/>
          </p:nvPr>
        </p:nvSpPr>
        <p:spPr>
          <a:xfrm>
            <a:off x="421532" y="1308534"/>
            <a:ext cx="10972800" cy="4830763"/>
          </a:xfrm>
        </p:spPr>
        <p:txBody>
          <a:bodyPr>
            <a:noAutofit/>
          </a:bodyPr>
          <a:lstStyle/>
          <a:p>
            <a:pPr marL="114300" indent="0">
              <a:buClr>
                <a:srgbClr val="00B0F0"/>
              </a:buClr>
              <a:buNone/>
            </a:pPr>
            <a:r>
              <a:rPr lang="en-US" sz="2600" b="1" dirty="0"/>
              <a:t>PA State Grant:</a:t>
            </a:r>
            <a:r>
              <a:rPr lang="en-US" sz="2600" dirty="0"/>
              <a:t> 2024-25 max award $5,750</a:t>
            </a:r>
          </a:p>
          <a:p>
            <a:pPr marL="400050">
              <a:buClr>
                <a:srgbClr val="00B0F0"/>
              </a:buClr>
              <a:buFont typeface="Wingdings" panose="05000000000000000000" pitchFamily="2" charset="2"/>
              <a:buChar char="Ø"/>
            </a:pPr>
            <a:r>
              <a:rPr lang="en-US" sz="2000" dirty="0"/>
              <a:t>Awarded to eligible PA residents who demonstrate financial need</a:t>
            </a:r>
          </a:p>
          <a:p>
            <a:pPr marL="400050">
              <a:buClr>
                <a:srgbClr val="00B0F0"/>
              </a:buClr>
              <a:buFont typeface="Wingdings" panose="05000000000000000000" pitchFamily="2" charset="2"/>
              <a:buChar char="Ø"/>
            </a:pPr>
            <a:r>
              <a:rPr lang="en-US" sz="2000" dirty="0"/>
              <a:t>Required: approved school/ approved program of study </a:t>
            </a:r>
          </a:p>
          <a:p>
            <a:pPr marL="400050">
              <a:buClr>
                <a:srgbClr val="00B0F0"/>
              </a:buClr>
              <a:buFont typeface="Wingdings" panose="05000000000000000000" pitchFamily="2" charset="2"/>
              <a:buChar char="Ø"/>
            </a:pPr>
            <a:r>
              <a:rPr lang="en-US" sz="2000" dirty="0"/>
              <a:t>Out of State	schools in DE, MA, OH, WV, VT &amp; DC:  max $600</a:t>
            </a:r>
          </a:p>
          <a:p>
            <a:pPr marL="800100" lvl="1">
              <a:buClr>
                <a:srgbClr val="00B0F0"/>
              </a:buClr>
              <a:buFont typeface="Wingdings" panose="05000000000000000000" pitchFamily="2" charset="2"/>
              <a:buChar char="Ø"/>
            </a:pPr>
            <a:r>
              <a:rPr lang="en-US" sz="2000" dirty="0"/>
              <a:t>Veterans: up to $800</a:t>
            </a:r>
          </a:p>
          <a:p>
            <a:pPr marL="57150" indent="0">
              <a:buClr>
                <a:srgbClr val="00B0F0"/>
              </a:buClr>
              <a:buNone/>
            </a:pPr>
            <a:endParaRPr lang="en-US" sz="2000" dirty="0"/>
          </a:p>
          <a:p>
            <a:pPr marL="571500" lvl="1" indent="0">
              <a:buClr>
                <a:srgbClr val="00B0F0"/>
              </a:buClr>
              <a:buNone/>
            </a:pPr>
            <a:endParaRPr lang="en-US" sz="1400" b="1" u="sng" dirty="0"/>
          </a:p>
        </p:txBody>
      </p:sp>
      <p:sp>
        <p:nvSpPr>
          <p:cNvPr id="7" name="Explosion: 14 Points 6">
            <a:extLst>
              <a:ext uri="{FF2B5EF4-FFF2-40B4-BE49-F238E27FC236}">
                <a16:creationId xmlns:a16="http://schemas.microsoft.com/office/drawing/2014/main" id="{BF70B6D1-4D1D-4C12-A832-0A4C09ACD6CD}"/>
              </a:ext>
            </a:extLst>
          </p:cNvPr>
          <p:cNvSpPr/>
          <p:nvPr/>
        </p:nvSpPr>
        <p:spPr>
          <a:xfrm>
            <a:off x="8727440" y="163542"/>
            <a:ext cx="3043028" cy="2479400"/>
          </a:xfrm>
          <a:prstGeom prst="irregularSeal2">
            <a:avLst/>
          </a:prstGeom>
          <a:solidFill>
            <a:srgbClr val="007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12" name="TextBox 11">
            <a:extLst>
              <a:ext uri="{FF2B5EF4-FFF2-40B4-BE49-F238E27FC236}">
                <a16:creationId xmlns:a16="http://schemas.microsoft.com/office/drawing/2014/main" id="{D510364D-B6FD-47DE-AE99-9E47F6320C57}"/>
              </a:ext>
            </a:extLst>
          </p:cNvPr>
          <p:cNvSpPr txBox="1"/>
          <p:nvPr/>
        </p:nvSpPr>
        <p:spPr>
          <a:xfrm>
            <a:off x="9448277" y="896322"/>
            <a:ext cx="1610817" cy="1077218"/>
          </a:xfrm>
          <a:prstGeom prst="rect">
            <a:avLst/>
          </a:prstGeom>
          <a:noFill/>
        </p:spPr>
        <p:txBody>
          <a:bodyPr wrap="square" rtlCol="0">
            <a:spAutoFit/>
          </a:bodyPr>
          <a:lstStyle/>
          <a:p>
            <a:pPr algn="ctr"/>
            <a:r>
              <a:rPr lang="en-US" sz="1600" dirty="0">
                <a:solidFill>
                  <a:prstClr val="white"/>
                </a:solidFill>
                <a:latin typeface="Arial"/>
              </a:rPr>
              <a:t>MUST SUBMIT FAFSA  &amp; PA STATE GRANT FORMS</a:t>
            </a:r>
          </a:p>
        </p:txBody>
      </p:sp>
      <p:sp>
        <p:nvSpPr>
          <p:cNvPr id="2" name="TextBox 1">
            <a:extLst>
              <a:ext uri="{FF2B5EF4-FFF2-40B4-BE49-F238E27FC236}">
                <a16:creationId xmlns:a16="http://schemas.microsoft.com/office/drawing/2014/main" id="{3F5E7102-B670-2873-7E70-56D08EC8FF2D}"/>
              </a:ext>
            </a:extLst>
          </p:cNvPr>
          <p:cNvSpPr txBox="1"/>
          <p:nvPr/>
        </p:nvSpPr>
        <p:spPr>
          <a:xfrm>
            <a:off x="2590800" y="6325126"/>
            <a:ext cx="6705600" cy="369332"/>
          </a:xfrm>
          <a:prstGeom prst="rect">
            <a:avLst/>
          </a:prstGeom>
          <a:noFill/>
        </p:spPr>
        <p:txBody>
          <a:bodyPr wrap="square">
            <a:spAutoFit/>
          </a:bodyPr>
          <a:lstStyle/>
          <a:p>
            <a:pPr algn="ctr"/>
            <a:r>
              <a:rPr lang="en-US" dirty="0">
                <a:solidFill>
                  <a:prstClr val="black"/>
                </a:solidFill>
                <a:latin typeface="Arial"/>
              </a:rPr>
              <a:t>*Max award amounts reviewed annually</a:t>
            </a:r>
          </a:p>
        </p:txBody>
      </p:sp>
      <p:pic>
        <p:nvPicPr>
          <p:cNvPr id="4" name="Picture 3">
            <a:extLst>
              <a:ext uri="{FF2B5EF4-FFF2-40B4-BE49-F238E27FC236}">
                <a16:creationId xmlns:a16="http://schemas.microsoft.com/office/drawing/2014/main" id="{405C2A36-34F3-86E9-55E8-D9E329773FC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268069" y="3630460"/>
            <a:ext cx="9791025" cy="2694666"/>
          </a:xfrm>
          <a:prstGeom prst="rect">
            <a:avLst/>
          </a:prstGeom>
        </p:spPr>
      </p:pic>
    </p:spTree>
    <p:extLst>
      <p:ext uri="{BB962C8B-B14F-4D97-AF65-F5344CB8AC3E}">
        <p14:creationId xmlns:p14="http://schemas.microsoft.com/office/powerpoint/2010/main" val="1963380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
            <a:extLst>
              <a:ext uri="{FF2B5EF4-FFF2-40B4-BE49-F238E27FC236}">
                <a16:creationId xmlns:a16="http://schemas.microsoft.com/office/drawing/2014/main" id="{32E9A979-C14E-EEFC-E05D-5C77B2B776D2}"/>
              </a:ext>
            </a:extLst>
          </p:cNvPr>
          <p:cNvSpPr>
            <a:spLocks noGrp="1"/>
          </p:cNvSpPr>
          <p:nvPr>
            <p:ph type="title"/>
          </p:nvPr>
        </p:nvSpPr>
        <p:spPr/>
        <p:txBody>
          <a:bodyPr/>
          <a:lstStyle/>
          <a:p>
            <a:r>
              <a:rPr lang="en-US" dirty="0"/>
              <a:t>PA State Administered Programs</a:t>
            </a:r>
          </a:p>
        </p:txBody>
      </p:sp>
      <p:sp>
        <p:nvSpPr>
          <p:cNvPr id="7" name="Slide Number Placeholder 6">
            <a:extLst>
              <a:ext uri="{FF2B5EF4-FFF2-40B4-BE49-F238E27FC236}">
                <a16:creationId xmlns:a16="http://schemas.microsoft.com/office/drawing/2014/main" id="{04D5674D-76A0-6EB1-8B13-5706547761B5}"/>
              </a:ext>
            </a:extLst>
          </p:cNvPr>
          <p:cNvSpPr>
            <a:spLocks noGrp="1"/>
          </p:cNvSpPr>
          <p:nvPr>
            <p:ph type="sldNum" sz="quarter" idx="12"/>
          </p:nvPr>
        </p:nvSpPr>
        <p:spPr/>
        <p:txBody>
          <a:bodyPr/>
          <a:lstStyle/>
          <a:p>
            <a:fld id="{4E5E76E0-7555-DF46-8D1D-E44CF309909A}" type="slidenum">
              <a:rPr lang="en-US" smtClean="0"/>
              <a:pPr/>
              <a:t>11</a:t>
            </a:fld>
            <a:endParaRPr lang="en-US"/>
          </a:p>
        </p:txBody>
      </p:sp>
      <p:sp>
        <p:nvSpPr>
          <p:cNvPr id="13" name="Content Placeholder 12">
            <a:extLst>
              <a:ext uri="{FF2B5EF4-FFF2-40B4-BE49-F238E27FC236}">
                <a16:creationId xmlns:a16="http://schemas.microsoft.com/office/drawing/2014/main" id="{B67B8D22-0FBF-5B92-3218-159359719E30}"/>
              </a:ext>
            </a:extLst>
          </p:cNvPr>
          <p:cNvSpPr>
            <a:spLocks noGrp="1"/>
          </p:cNvSpPr>
          <p:nvPr>
            <p:ph idx="1"/>
          </p:nvPr>
        </p:nvSpPr>
        <p:spPr>
          <a:xfrm>
            <a:off x="609600" y="1646237"/>
            <a:ext cx="5553075" cy="4830763"/>
          </a:xfrm>
        </p:spPr>
        <p:txBody>
          <a:bodyPr>
            <a:normAutofit fontScale="92500" lnSpcReduction="20000"/>
          </a:bodyPr>
          <a:lstStyle/>
          <a:p>
            <a:pPr>
              <a:lnSpc>
                <a:spcPct val="110000"/>
              </a:lnSpc>
            </a:pPr>
            <a:r>
              <a:rPr lang="en-US" sz="2000" dirty="0">
                <a:solidFill>
                  <a:srgbClr val="C00000"/>
                </a:solidFill>
              </a:rPr>
              <a:t>PA Active Volunteer Tuition and Loan Assistance (Active Volunteer) Program – New!!</a:t>
            </a:r>
          </a:p>
          <a:p>
            <a:pPr>
              <a:lnSpc>
                <a:spcPct val="110000"/>
              </a:lnSpc>
            </a:pPr>
            <a:r>
              <a:rPr lang="en-US" sz="2000" dirty="0"/>
              <a:t>PA Blind or Deaf Higher Education Beneficiary Grant 		</a:t>
            </a:r>
          </a:p>
          <a:p>
            <a:pPr>
              <a:lnSpc>
                <a:spcPct val="110000"/>
              </a:lnSpc>
            </a:pPr>
            <a:r>
              <a:rPr lang="en-US" sz="2000" dirty="0"/>
              <a:t>Chafee Education and Training Grant Program– co-administered with the PA Department of Human Services</a:t>
            </a:r>
          </a:p>
          <a:p>
            <a:pPr>
              <a:lnSpc>
                <a:spcPct val="110000"/>
              </a:lnSpc>
            </a:pPr>
            <a:r>
              <a:rPr lang="en-US" sz="2000" dirty="0"/>
              <a:t>PA Fostering Independence Tuition Waiver Program (FosterEd) </a:t>
            </a:r>
          </a:p>
          <a:p>
            <a:pPr>
              <a:lnSpc>
                <a:spcPct val="110000"/>
              </a:lnSpc>
            </a:pPr>
            <a:r>
              <a:rPr lang="en-US" sz="2000" dirty="0">
                <a:solidFill>
                  <a:srgbClr val="C00000"/>
                </a:solidFill>
              </a:rPr>
              <a:t>PA Mental Health Education Learning Program in Schools (PA HELPS) - NEW!!</a:t>
            </a:r>
          </a:p>
          <a:p>
            <a:pPr>
              <a:lnSpc>
                <a:spcPct val="110000"/>
              </a:lnSpc>
            </a:pPr>
            <a:r>
              <a:rPr lang="en-US" sz="2000" dirty="0">
                <a:solidFill>
                  <a:srgbClr val="C00000"/>
                </a:solidFill>
              </a:rPr>
              <a:t>Military College Educational Assistance Program – New!!</a:t>
            </a:r>
          </a:p>
          <a:p>
            <a:pPr>
              <a:lnSpc>
                <a:spcPct val="110000"/>
              </a:lnSpc>
            </a:pPr>
            <a:r>
              <a:rPr lang="en-US" sz="2000" dirty="0"/>
              <a:t>PA National Guard Educational Assistance Grant (EAP) </a:t>
            </a:r>
          </a:p>
        </p:txBody>
      </p:sp>
      <p:sp>
        <p:nvSpPr>
          <p:cNvPr id="6" name="Footer Placeholder 5">
            <a:extLst>
              <a:ext uri="{FF2B5EF4-FFF2-40B4-BE49-F238E27FC236}">
                <a16:creationId xmlns:a16="http://schemas.microsoft.com/office/drawing/2014/main" id="{26054785-CE12-443D-AD6E-D86A37163A60}"/>
              </a:ext>
            </a:extLst>
          </p:cNvPr>
          <p:cNvSpPr>
            <a:spLocks noGrp="1"/>
          </p:cNvSpPr>
          <p:nvPr>
            <p:ph type="ftr" sz="quarter" idx="4294967295"/>
          </p:nvPr>
        </p:nvSpPr>
        <p:spPr>
          <a:xfrm>
            <a:off x="2654300" y="6294438"/>
            <a:ext cx="9537700" cy="365125"/>
          </a:xfrm>
        </p:spPr>
        <p:txBody>
          <a:bodyPr/>
          <a:lstStyle/>
          <a:p>
            <a:r>
              <a:rPr lang="en-US" sz="1800" b="1" dirty="0">
                <a:solidFill>
                  <a:schemeClr val="accent2"/>
                </a:solidFill>
              </a:rPr>
              <a:t>Visit pheaa.org &amp; PA SAG for details </a:t>
            </a:r>
          </a:p>
        </p:txBody>
      </p:sp>
      <p:sp>
        <p:nvSpPr>
          <p:cNvPr id="18" name="Content Placeholder 12">
            <a:extLst>
              <a:ext uri="{FF2B5EF4-FFF2-40B4-BE49-F238E27FC236}">
                <a16:creationId xmlns:a16="http://schemas.microsoft.com/office/drawing/2014/main" id="{577D9FA1-C1B5-47D1-785C-F5232497A7E0}"/>
              </a:ext>
            </a:extLst>
          </p:cNvPr>
          <p:cNvSpPr txBox="1">
            <a:spLocks/>
          </p:cNvSpPr>
          <p:nvPr/>
        </p:nvSpPr>
        <p:spPr>
          <a:xfrm>
            <a:off x="6345391" y="1646237"/>
            <a:ext cx="5486400" cy="4830763"/>
          </a:xfrm>
          <a:prstGeom prst="rect">
            <a:avLst/>
          </a:prstGeom>
        </p:spPr>
        <p:txBody>
          <a:bodyPr>
            <a:normAutofit fontScale="92500" lnSpcReduction="10000"/>
          </a:bodyPr>
          <a:lstStyle>
            <a:lvl1pPr marL="342900" indent="-342900" algn="l" defTabSz="914400" rtl="0" eaLnBrk="1" latinLnBrk="0" hangingPunct="1">
              <a:lnSpc>
                <a:spcPct val="100000"/>
              </a:lnSpc>
              <a:spcBef>
                <a:spcPts val="650"/>
              </a:spcBef>
              <a:spcAft>
                <a:spcPts val="300"/>
              </a:spcAft>
              <a:buClr>
                <a:srgbClr val="007299"/>
              </a:buClr>
              <a:buFont typeface="Arial" pitchFamily="34" charset="0"/>
              <a:buChar char="•"/>
              <a:defRPr sz="2800" kern="1200">
                <a:solidFill>
                  <a:schemeClr val="tx1"/>
                </a:solidFill>
                <a:latin typeface="+mn-lt"/>
                <a:ea typeface="+mn-ea"/>
                <a:cs typeface="Arial"/>
              </a:defRPr>
            </a:lvl1pPr>
            <a:lvl2pPr marL="742950" indent="-285750" algn="l" defTabSz="914400" rtl="0" eaLnBrk="1" latinLnBrk="0" hangingPunct="1">
              <a:lnSpc>
                <a:spcPct val="100000"/>
              </a:lnSpc>
              <a:spcBef>
                <a:spcPts val="300"/>
              </a:spcBef>
              <a:spcAft>
                <a:spcPts val="300"/>
              </a:spcAft>
              <a:buClr>
                <a:srgbClr val="007299"/>
              </a:buClr>
              <a:buFont typeface="System Font Regular"/>
              <a:buChar char="-"/>
              <a:defRPr sz="2400" kern="1200">
                <a:solidFill>
                  <a:schemeClr val="tx1"/>
                </a:solidFill>
                <a:latin typeface="+mn-lt"/>
                <a:ea typeface="+mn-ea"/>
                <a:cs typeface="Arial"/>
              </a:defRPr>
            </a:lvl2pPr>
            <a:lvl3pPr marL="1143000" indent="-228600" algn="l" defTabSz="914400" rtl="0" eaLnBrk="1" latinLnBrk="0" hangingPunct="1">
              <a:lnSpc>
                <a:spcPct val="100000"/>
              </a:lnSpc>
              <a:spcBef>
                <a:spcPts val="300"/>
              </a:spcBef>
              <a:spcAft>
                <a:spcPts val="300"/>
              </a:spcAft>
              <a:buClr>
                <a:srgbClr val="007299"/>
              </a:buClr>
              <a:buSzPct val="80000"/>
              <a:buFont typeface="Arial" panose="020B0604020202020204" pitchFamily="34" charset="0"/>
              <a:buChar char="•"/>
              <a:defRPr sz="2400" kern="1200">
                <a:solidFill>
                  <a:schemeClr val="tx1"/>
                </a:solidFill>
                <a:latin typeface="+mn-lt"/>
                <a:ea typeface="+mn-ea"/>
                <a:cs typeface="Arial"/>
              </a:defRPr>
            </a:lvl3pPr>
            <a:lvl4pPr marL="1600200" indent="-228600" algn="l" defTabSz="914400" rtl="0" eaLnBrk="1" latinLnBrk="0" hangingPunct="1">
              <a:lnSpc>
                <a:spcPct val="100000"/>
              </a:lnSpc>
              <a:spcBef>
                <a:spcPts val="300"/>
              </a:spcBef>
              <a:spcAft>
                <a:spcPts val="300"/>
              </a:spcAft>
              <a:buClr>
                <a:srgbClr val="007299"/>
              </a:buClr>
              <a:buSzPct val="70000"/>
              <a:buFont typeface="Lucida Grande"/>
              <a:buChar char="►"/>
              <a:defRPr sz="2000" kern="1200">
                <a:solidFill>
                  <a:schemeClr val="tx1"/>
                </a:solidFill>
                <a:latin typeface="+mn-lt"/>
                <a:ea typeface="+mn-ea"/>
                <a:cs typeface="Arial"/>
              </a:defRPr>
            </a:lvl4pPr>
            <a:lvl5pPr marL="2057400" indent="-228600" algn="l" defTabSz="914400" rtl="0" eaLnBrk="1" latinLnBrk="0" hangingPunct="1">
              <a:lnSpc>
                <a:spcPct val="100000"/>
              </a:lnSpc>
              <a:spcBef>
                <a:spcPts val="300"/>
              </a:spcBef>
              <a:spcAft>
                <a:spcPts val="300"/>
              </a:spcAft>
              <a:buClr>
                <a:srgbClr val="007299"/>
              </a:buClr>
              <a:buFont typeface="Arial"/>
              <a:buChar char="•"/>
              <a:defRPr sz="2000" kern="1200">
                <a:solidFill>
                  <a:schemeClr val="tx1"/>
                </a:solidFill>
                <a:latin typeface="+mn-lt"/>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pPr>
            <a:r>
              <a:rPr lang="en-US" sz="2000" dirty="0"/>
              <a:t>PA National Guard Military Family Education Program (MFEP)</a:t>
            </a:r>
          </a:p>
          <a:p>
            <a:pPr>
              <a:lnSpc>
                <a:spcPct val="110000"/>
              </a:lnSpc>
            </a:pPr>
            <a:r>
              <a:rPr lang="en-US" sz="2000" dirty="0"/>
              <a:t>PA Postsecondary Educational Gratuity Program (PEGP)</a:t>
            </a:r>
          </a:p>
          <a:p>
            <a:pPr>
              <a:lnSpc>
                <a:spcPct val="110000"/>
              </a:lnSpc>
            </a:pPr>
            <a:r>
              <a:rPr lang="en-US" sz="2000" dirty="0"/>
              <a:t>PA Partnerships for Access to Higher Education (PATH)</a:t>
            </a:r>
          </a:p>
          <a:p>
            <a:pPr>
              <a:lnSpc>
                <a:spcPct val="110000"/>
              </a:lnSpc>
            </a:pPr>
            <a:r>
              <a:rPr lang="en-US" sz="2000" dirty="0"/>
              <a:t>PA State Work-Study - job related to major</a:t>
            </a:r>
          </a:p>
          <a:p>
            <a:pPr>
              <a:lnSpc>
                <a:spcPct val="110000"/>
              </a:lnSpc>
            </a:pPr>
            <a:r>
              <a:rPr lang="en-US" sz="2000" i="0" dirty="0">
                <a:effectLst/>
              </a:rPr>
              <a:t>PA Student Loan Relief for Nurses (SLRN) Program</a:t>
            </a:r>
            <a:endParaRPr lang="en-US" sz="2000" dirty="0"/>
          </a:p>
          <a:p>
            <a:pPr>
              <a:lnSpc>
                <a:spcPct val="110000"/>
              </a:lnSpc>
            </a:pPr>
            <a:r>
              <a:rPr lang="en-US" sz="2000" dirty="0"/>
              <a:t>PA Targeted Industry Program (PA –TIP)</a:t>
            </a:r>
          </a:p>
          <a:p>
            <a:pPr>
              <a:lnSpc>
                <a:spcPct val="110000"/>
              </a:lnSpc>
            </a:pPr>
            <a:r>
              <a:rPr lang="en-US" sz="2000" dirty="0"/>
              <a:t>PA Ready to Succeed Scholarship (RTSS)</a:t>
            </a:r>
          </a:p>
          <a:p>
            <a:pPr>
              <a:lnSpc>
                <a:spcPct val="110000"/>
              </a:lnSpc>
            </a:pPr>
            <a:r>
              <a:rPr lang="en-US" sz="2000" dirty="0">
                <a:solidFill>
                  <a:srgbClr val="C00000"/>
                </a:solidFill>
              </a:rPr>
              <a:t>Student Teacher Support Program – NEW!!</a:t>
            </a:r>
          </a:p>
          <a:p>
            <a:pPr>
              <a:lnSpc>
                <a:spcPct val="110000"/>
              </a:lnSpc>
            </a:pPr>
            <a:endParaRPr lang="en-US" sz="2000" dirty="0"/>
          </a:p>
        </p:txBody>
      </p:sp>
    </p:spTree>
    <p:extLst>
      <p:ext uri="{BB962C8B-B14F-4D97-AF65-F5344CB8AC3E}">
        <p14:creationId xmlns:p14="http://schemas.microsoft.com/office/powerpoint/2010/main" val="1421546176"/>
      </p:ext>
    </p:extLst>
  </p:cSld>
  <p:clrMapOvr>
    <a:masterClrMapping/>
  </p:clrMapOvr>
  <p:transition spd="slow">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Work-Study</a:t>
            </a:r>
            <a:endParaRPr lang="en-US" i="1" dirty="0"/>
          </a:p>
        </p:txBody>
      </p:sp>
      <p:sp>
        <p:nvSpPr>
          <p:cNvPr id="4" name="Slide Number Placeholder 3">
            <a:extLst>
              <a:ext uri="{FF2B5EF4-FFF2-40B4-BE49-F238E27FC236}">
                <a16:creationId xmlns:a16="http://schemas.microsoft.com/office/drawing/2014/main" id="{5E012FDD-D661-0941-8AB8-188D098EDC23}"/>
              </a:ext>
            </a:extLst>
          </p:cNvPr>
          <p:cNvSpPr>
            <a:spLocks noGrp="1"/>
          </p:cNvSpPr>
          <p:nvPr>
            <p:ph type="sldNum" sz="quarter" idx="12"/>
          </p:nvPr>
        </p:nvSpPr>
        <p:spPr/>
        <p:txBody>
          <a:bodyPr/>
          <a:lstStyle/>
          <a:p>
            <a:fld id="{3ECAA9F2-51A7-FA4F-B019-4D81CA3B727C}" type="slidenum">
              <a:rPr lang="en-US" smtClean="0"/>
              <a:pPr/>
              <a:t>12</a:t>
            </a:fld>
            <a:endParaRPr lang="en-US" dirty="0"/>
          </a:p>
        </p:txBody>
      </p:sp>
      <p:sp>
        <p:nvSpPr>
          <p:cNvPr id="3" name="Content Placeholder 2"/>
          <p:cNvSpPr>
            <a:spLocks noGrp="1"/>
          </p:cNvSpPr>
          <p:nvPr>
            <p:ph idx="1"/>
          </p:nvPr>
        </p:nvSpPr>
        <p:spPr>
          <a:xfrm>
            <a:off x="609600" y="1646237"/>
            <a:ext cx="6124575" cy="4830763"/>
          </a:xfrm>
          <a:prstGeom prst="rect">
            <a:avLst/>
          </a:prstGeom>
        </p:spPr>
        <p:txBody>
          <a:bodyPr>
            <a:normAutofit/>
          </a:bodyPr>
          <a:lstStyle/>
          <a:p>
            <a:pPr>
              <a:buClr>
                <a:srgbClr val="00C4D7"/>
              </a:buClr>
            </a:pPr>
            <a:r>
              <a:rPr lang="en-US" dirty="0"/>
              <a:t>Student must have financial need to qualify for work-study</a:t>
            </a:r>
          </a:p>
          <a:p>
            <a:pPr>
              <a:buClr>
                <a:srgbClr val="00C4D7"/>
              </a:buClr>
            </a:pPr>
            <a:r>
              <a:rPr lang="en-US" dirty="0"/>
              <a:t>A work-study position is not guaranteed and may even require an interview</a:t>
            </a:r>
          </a:p>
          <a:p>
            <a:pPr>
              <a:buClr>
                <a:srgbClr val="00C4D7"/>
              </a:buClr>
            </a:pPr>
            <a:r>
              <a:rPr lang="en-US" dirty="0"/>
              <a:t>Not offered at all schools</a:t>
            </a:r>
          </a:p>
          <a:p>
            <a:pPr>
              <a:buClr>
                <a:srgbClr val="00C4D7"/>
              </a:buClr>
            </a:pPr>
            <a:r>
              <a:rPr lang="en-US" dirty="0"/>
              <a:t>Make sure you can balance your school and work schedules</a:t>
            </a:r>
          </a:p>
        </p:txBody>
      </p:sp>
      <p:pic>
        <p:nvPicPr>
          <p:cNvPr id="6" name="Picture 5" descr="Person checking inventory">
            <a:extLst>
              <a:ext uri="{FF2B5EF4-FFF2-40B4-BE49-F238E27FC236}">
                <a16:creationId xmlns:a16="http://schemas.microsoft.com/office/drawing/2014/main" id="{95CAC71F-0BAE-4D8B-BD99-02EF0E356A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16982" r="21087"/>
          <a:stretch/>
        </p:blipFill>
        <p:spPr>
          <a:xfrm>
            <a:off x="6883400" y="1375144"/>
            <a:ext cx="5105400" cy="5492052"/>
          </a:xfrm>
          <a:prstGeom prst="rect">
            <a:avLst/>
          </a:prstGeom>
        </p:spPr>
      </p:pic>
    </p:spTree>
    <p:extLst>
      <p:ext uri="{BB962C8B-B14F-4D97-AF65-F5344CB8AC3E}">
        <p14:creationId xmlns:p14="http://schemas.microsoft.com/office/powerpoint/2010/main" val="641786589"/>
      </p:ext>
    </p:extLst>
  </p:cSld>
  <p:clrMapOvr>
    <a:masterClrMapping/>
  </p:clrMapOvr>
  <p:transition spd="slow">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t>Federal Direct Loans</a:t>
            </a:r>
          </a:p>
        </p:txBody>
      </p:sp>
      <p:sp>
        <p:nvSpPr>
          <p:cNvPr id="23" name="Content Placeholder 8"/>
          <p:cNvSpPr txBox="1">
            <a:spLocks/>
          </p:cNvSpPr>
          <p:nvPr/>
        </p:nvSpPr>
        <p:spPr>
          <a:xfrm>
            <a:off x="110836" y="1402080"/>
            <a:ext cx="4168395" cy="5227320"/>
          </a:xfrm>
          <a:prstGeom prst="rect">
            <a:avLst/>
          </a:prstGeom>
          <a:solidFill>
            <a:schemeClr val="tx2">
              <a:lumMod val="10000"/>
              <a:lumOff val="90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1600" dirty="0">
                <a:solidFill>
                  <a:prstClr val="black"/>
                </a:solidFill>
              </a:rPr>
              <a:t>Loan is in student’s name</a:t>
            </a:r>
          </a:p>
          <a:p>
            <a:pPr marL="0" indent="0">
              <a:buNone/>
            </a:pPr>
            <a:endParaRPr lang="en-US" sz="1600" dirty="0">
              <a:solidFill>
                <a:prstClr val="black"/>
              </a:solidFill>
            </a:endParaRPr>
          </a:p>
          <a:p>
            <a:pPr marL="285750" indent="-285750"/>
            <a:r>
              <a:rPr lang="en-US" sz="1600" dirty="0">
                <a:solidFill>
                  <a:prstClr val="black"/>
                </a:solidFill>
              </a:rPr>
              <a:t>Max. borrowing limits </a:t>
            </a:r>
          </a:p>
          <a:p>
            <a:pPr marL="0" indent="0">
              <a:buNone/>
            </a:pPr>
            <a:endParaRPr lang="en-US" sz="1600" dirty="0">
              <a:solidFill>
                <a:prstClr val="black"/>
              </a:solidFill>
            </a:endParaRPr>
          </a:p>
          <a:p>
            <a:pPr marL="285750" indent="-285750"/>
            <a:r>
              <a:rPr lang="en-US" sz="1600" dirty="0">
                <a:solidFill>
                  <a:prstClr val="black"/>
                </a:solidFill>
              </a:rPr>
              <a:t>May receive a Direct </a:t>
            </a:r>
            <a:r>
              <a:rPr lang="en-US" sz="1600" b="1" dirty="0">
                <a:solidFill>
                  <a:prstClr val="black"/>
                </a:solidFill>
              </a:rPr>
              <a:t>Subsidized</a:t>
            </a:r>
            <a:r>
              <a:rPr lang="en-US" sz="1600" dirty="0">
                <a:solidFill>
                  <a:prstClr val="black"/>
                </a:solidFill>
              </a:rPr>
              <a:t> and/or Direct </a:t>
            </a:r>
            <a:r>
              <a:rPr lang="en-US" sz="1600" b="1" dirty="0">
                <a:solidFill>
                  <a:prstClr val="black"/>
                </a:solidFill>
              </a:rPr>
              <a:t>Unsubsidized </a:t>
            </a:r>
            <a:r>
              <a:rPr lang="en-US" sz="1600" dirty="0">
                <a:solidFill>
                  <a:prstClr val="black"/>
                </a:solidFill>
              </a:rPr>
              <a:t>loan </a:t>
            </a:r>
          </a:p>
          <a:p>
            <a:pPr marL="0" indent="0">
              <a:buNone/>
            </a:pPr>
            <a:endParaRPr lang="en-US" sz="1600" dirty="0">
              <a:solidFill>
                <a:prstClr val="black"/>
              </a:solidFill>
            </a:endParaRPr>
          </a:p>
          <a:p>
            <a:pPr marL="285750" indent="-285750"/>
            <a:r>
              <a:rPr lang="en-US" sz="1600" dirty="0">
                <a:solidFill>
                  <a:prstClr val="black"/>
                </a:solidFill>
              </a:rPr>
              <a:t>Fixed rate: set July 1</a:t>
            </a:r>
            <a:r>
              <a:rPr lang="en-US" sz="1600" baseline="30000" dirty="0">
                <a:solidFill>
                  <a:prstClr val="black"/>
                </a:solidFill>
              </a:rPr>
              <a:t>st</a:t>
            </a:r>
            <a:r>
              <a:rPr lang="en-US" sz="1600" dirty="0">
                <a:solidFill>
                  <a:prstClr val="black"/>
                </a:solidFill>
              </a:rPr>
              <a:t> for 1</a:t>
            </a:r>
            <a:r>
              <a:rPr lang="en-US" sz="1600" baseline="30000" dirty="0">
                <a:solidFill>
                  <a:prstClr val="black"/>
                </a:solidFill>
              </a:rPr>
              <a:t>st</a:t>
            </a:r>
            <a:r>
              <a:rPr lang="en-US" sz="1600" dirty="0">
                <a:solidFill>
                  <a:prstClr val="black"/>
                </a:solidFill>
              </a:rPr>
              <a:t> time borrowers</a:t>
            </a:r>
          </a:p>
          <a:p>
            <a:pPr marL="0" indent="0">
              <a:buNone/>
            </a:pPr>
            <a:endParaRPr lang="en-US" sz="1600" dirty="0">
              <a:solidFill>
                <a:prstClr val="black"/>
              </a:solidFill>
            </a:endParaRPr>
          </a:p>
          <a:p>
            <a:pPr marL="285750" indent="-285750"/>
            <a:r>
              <a:rPr lang="en-US" sz="1600" dirty="0">
                <a:solidFill>
                  <a:prstClr val="black"/>
                </a:solidFill>
              </a:rPr>
              <a:t>Origination fee</a:t>
            </a:r>
          </a:p>
          <a:p>
            <a:pPr marL="0" indent="0">
              <a:buNone/>
            </a:pPr>
            <a:endParaRPr lang="en-US" sz="1600" dirty="0">
              <a:solidFill>
                <a:prstClr val="black"/>
              </a:solidFill>
            </a:endParaRPr>
          </a:p>
          <a:p>
            <a:pPr marL="285750" indent="-285750"/>
            <a:r>
              <a:rPr lang="en-US" sz="1600" dirty="0">
                <a:solidFill>
                  <a:prstClr val="black"/>
                </a:solidFill>
              </a:rPr>
              <a:t>Deferred payments</a:t>
            </a:r>
          </a:p>
          <a:p>
            <a:pPr marL="0" indent="0">
              <a:buNone/>
            </a:pPr>
            <a:endParaRPr lang="en-US" sz="1600" dirty="0">
              <a:solidFill>
                <a:prstClr val="black"/>
              </a:solidFill>
            </a:endParaRPr>
          </a:p>
          <a:p>
            <a:pPr marL="285750" indent="-285750"/>
            <a:r>
              <a:rPr lang="en-US" sz="1600" dirty="0">
                <a:solidFill>
                  <a:prstClr val="black"/>
                </a:solidFill>
              </a:rPr>
              <a:t>Must complete the FAFSA®</a:t>
            </a:r>
          </a:p>
          <a:p>
            <a:pPr marL="0" indent="0">
              <a:buNone/>
            </a:pPr>
            <a:endParaRPr lang="en-US" sz="1600" dirty="0">
              <a:solidFill>
                <a:prstClr val="black"/>
              </a:solidFill>
            </a:endParaRPr>
          </a:p>
          <a:p>
            <a:pPr marL="285750" indent="-285750"/>
            <a:r>
              <a:rPr lang="en-US" sz="1600" dirty="0">
                <a:solidFill>
                  <a:prstClr val="black"/>
                </a:solidFill>
              </a:rPr>
              <a:t>Must complete entrance counseling &amp; MPN</a:t>
            </a:r>
          </a:p>
          <a:p>
            <a:endParaRPr lang="en-US" sz="1600" dirty="0">
              <a:solidFill>
                <a:prstClr val="black"/>
              </a:solidFill>
            </a:endParaRPr>
          </a:p>
          <a:p>
            <a:endParaRPr lang="en-US" sz="1600" dirty="0">
              <a:solidFill>
                <a:prstClr val="black"/>
              </a:solidFill>
            </a:endParaRPr>
          </a:p>
          <a:p>
            <a:endParaRPr lang="en-US" sz="1600" dirty="0"/>
          </a:p>
        </p:txBody>
      </p:sp>
      <p:pic>
        <p:nvPicPr>
          <p:cNvPr id="3074" name="Picture 2" descr="C:\Users\p486426\AppData\Local\Microsoft\Windows\Temporary Internet Files\Content.IE5\MTV6Q8IO\Loans[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1952" y="76200"/>
            <a:ext cx="2609848" cy="914400"/>
          </a:xfrm>
          <a:prstGeom prst="rect">
            <a:avLst/>
          </a:prstGeom>
          <a:noFill/>
          <a:ln w="57150">
            <a:solidFill>
              <a:srgbClr val="DE642C"/>
            </a:solidFill>
          </a:ln>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4279232" y="1294595"/>
            <a:ext cx="7912768" cy="5322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591043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lstStyle/>
          <a:p>
            <a:r>
              <a:rPr lang="en-US" dirty="0"/>
              <a:t>Additional Student Loans</a:t>
            </a:r>
          </a:p>
        </p:txBody>
      </p:sp>
      <p:sp>
        <p:nvSpPr>
          <p:cNvPr id="24" name="Text Placeholder 7"/>
          <p:cNvSpPr txBox="1">
            <a:spLocks/>
          </p:cNvSpPr>
          <p:nvPr/>
        </p:nvSpPr>
        <p:spPr>
          <a:xfrm>
            <a:off x="609603" y="1460580"/>
            <a:ext cx="5289884" cy="559234"/>
          </a:xfrm>
          <a:prstGeom prst="rect">
            <a:avLst/>
          </a:prstGeom>
          <a:solidFill>
            <a:schemeClr val="bg1">
              <a:lumMod val="95000"/>
            </a:schemeClr>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a:t>Federal </a:t>
            </a:r>
            <a:r>
              <a:rPr lang="en-US" sz="2000" b="1" dirty="0">
                <a:latin typeface="Arial" panose="020B0604020202020204" pitchFamily="34" charset="0"/>
                <a:cs typeface="Arial" panose="020B0604020202020204" pitchFamily="34" charset="0"/>
              </a:rPr>
              <a:t>PLUS</a:t>
            </a:r>
            <a:r>
              <a:rPr lang="en-US" sz="2000" b="1" dirty="0"/>
              <a:t> Loans</a:t>
            </a:r>
          </a:p>
        </p:txBody>
      </p:sp>
      <p:sp>
        <p:nvSpPr>
          <p:cNvPr id="25" name="Text Placeholder 6"/>
          <p:cNvSpPr txBox="1">
            <a:spLocks/>
          </p:cNvSpPr>
          <p:nvPr/>
        </p:nvSpPr>
        <p:spPr>
          <a:xfrm>
            <a:off x="609600" y="2255281"/>
            <a:ext cx="5333999" cy="4421317"/>
          </a:xfrm>
          <a:prstGeom prst="rect">
            <a:avLst/>
          </a:prstGeom>
          <a:solidFill>
            <a:schemeClr val="bg1">
              <a:lumMod val="95000"/>
            </a:schemeClr>
          </a:solidFill>
        </p:spPr>
        <p:txBody>
          <a:bodyPr>
            <a:normAutofit fontScale="47500" lnSpcReduction="2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en-US" sz="3500" dirty="0">
                <a:solidFill>
                  <a:prstClr val="black"/>
                </a:solidFill>
              </a:rPr>
              <a:t>Loan is in the parent’s name</a:t>
            </a:r>
          </a:p>
          <a:p>
            <a:pPr marL="0" indent="0">
              <a:buNone/>
            </a:pPr>
            <a:endParaRPr lang="en-US" sz="3500" b="1" dirty="0">
              <a:solidFill>
                <a:prstClr val="black"/>
              </a:solidFill>
            </a:endParaRPr>
          </a:p>
          <a:p>
            <a:pPr marL="285750" indent="-285750"/>
            <a:r>
              <a:rPr lang="en-US" sz="3500" dirty="0">
                <a:solidFill>
                  <a:prstClr val="black"/>
                </a:solidFill>
              </a:rPr>
              <a:t>Must meet credit requirements</a:t>
            </a:r>
          </a:p>
          <a:p>
            <a:pPr marL="685800" lvl="1"/>
            <a:r>
              <a:rPr lang="en-US" sz="3000" dirty="0">
                <a:solidFill>
                  <a:prstClr val="black"/>
                </a:solidFill>
              </a:rPr>
              <a:t>May apply with a credit worthy cosigner</a:t>
            </a:r>
          </a:p>
          <a:p>
            <a:pPr marL="400050" lvl="1" indent="0">
              <a:buNone/>
            </a:pPr>
            <a:endParaRPr lang="en-US" sz="1800" dirty="0">
              <a:solidFill>
                <a:prstClr val="black"/>
              </a:solidFill>
            </a:endParaRPr>
          </a:p>
          <a:p>
            <a:pPr marL="685800" lvl="1"/>
            <a:r>
              <a:rPr lang="en-US" sz="3000" dirty="0">
                <a:solidFill>
                  <a:prstClr val="black"/>
                </a:solidFill>
              </a:rPr>
              <a:t>If denied, student may borrow additional unsubsidized amount</a:t>
            </a:r>
          </a:p>
          <a:p>
            <a:pPr marL="0" indent="0">
              <a:buNone/>
            </a:pPr>
            <a:endParaRPr lang="en-US" sz="1700" dirty="0">
              <a:solidFill>
                <a:prstClr val="black"/>
              </a:solidFill>
            </a:endParaRPr>
          </a:p>
          <a:p>
            <a:pPr marL="285750" indent="-285750"/>
            <a:r>
              <a:rPr lang="en-US" sz="3300" dirty="0">
                <a:solidFill>
                  <a:prstClr val="black"/>
                </a:solidFill>
              </a:rPr>
              <a:t>May borrower up to the COA minus any other aid</a:t>
            </a:r>
          </a:p>
          <a:p>
            <a:pPr marL="0" indent="0">
              <a:buNone/>
            </a:pPr>
            <a:endParaRPr lang="en-US" sz="3300" dirty="0">
              <a:solidFill>
                <a:prstClr val="black"/>
              </a:solidFill>
            </a:endParaRPr>
          </a:p>
          <a:p>
            <a:pPr marL="285750" indent="-285750"/>
            <a:r>
              <a:rPr lang="en-US" sz="3300" dirty="0">
                <a:solidFill>
                  <a:prstClr val="black"/>
                </a:solidFill>
              </a:rPr>
              <a:t>Fixed interest rate: set July 1 for 1</a:t>
            </a:r>
            <a:r>
              <a:rPr lang="en-US" sz="3300" baseline="30000" dirty="0">
                <a:solidFill>
                  <a:prstClr val="black"/>
                </a:solidFill>
              </a:rPr>
              <a:t>st</a:t>
            </a:r>
            <a:r>
              <a:rPr lang="en-US" sz="3300" dirty="0">
                <a:solidFill>
                  <a:prstClr val="black"/>
                </a:solidFill>
              </a:rPr>
              <a:t> time borrowers </a:t>
            </a:r>
          </a:p>
          <a:p>
            <a:pPr marL="0" indent="0">
              <a:buNone/>
            </a:pPr>
            <a:endParaRPr lang="en-US" sz="3300" dirty="0">
              <a:solidFill>
                <a:prstClr val="black"/>
              </a:solidFill>
            </a:endParaRPr>
          </a:p>
          <a:p>
            <a:pPr marL="285750" indent="-285750"/>
            <a:r>
              <a:rPr lang="en-US" sz="3300" dirty="0">
                <a:solidFill>
                  <a:prstClr val="black"/>
                </a:solidFill>
              </a:rPr>
              <a:t>Origination fee </a:t>
            </a:r>
          </a:p>
          <a:p>
            <a:pPr marL="0" indent="0">
              <a:buNone/>
            </a:pPr>
            <a:endParaRPr lang="en-US" sz="3300" dirty="0">
              <a:solidFill>
                <a:prstClr val="black"/>
              </a:solidFill>
            </a:endParaRPr>
          </a:p>
          <a:p>
            <a:pPr marL="285750" indent="-285750"/>
            <a:r>
              <a:rPr lang="en-US" sz="3300" dirty="0">
                <a:solidFill>
                  <a:prstClr val="black"/>
                </a:solidFill>
              </a:rPr>
              <a:t>Payments may be deferred </a:t>
            </a:r>
          </a:p>
          <a:p>
            <a:pPr marL="0" indent="0">
              <a:buNone/>
            </a:pPr>
            <a:endParaRPr lang="en-US" sz="3300" dirty="0">
              <a:solidFill>
                <a:prstClr val="black"/>
              </a:solidFill>
            </a:endParaRPr>
          </a:p>
          <a:p>
            <a:pPr marL="285750" indent="-285750"/>
            <a:r>
              <a:rPr lang="en-US" sz="3300" dirty="0">
                <a:solidFill>
                  <a:prstClr val="black"/>
                </a:solidFill>
              </a:rPr>
              <a:t>Student must complete the FAFSA®</a:t>
            </a:r>
            <a:endParaRPr lang="en-US" sz="3300" dirty="0"/>
          </a:p>
        </p:txBody>
      </p:sp>
      <p:sp>
        <p:nvSpPr>
          <p:cNvPr id="27" name="Text Placeholder 6"/>
          <p:cNvSpPr txBox="1">
            <a:spLocks/>
          </p:cNvSpPr>
          <p:nvPr/>
        </p:nvSpPr>
        <p:spPr>
          <a:xfrm>
            <a:off x="6292515" y="2128520"/>
            <a:ext cx="5594685" cy="4548078"/>
          </a:xfrm>
          <a:prstGeom prst="rect">
            <a:avLst/>
          </a:prstGeom>
          <a:solidFill>
            <a:schemeClr val="bg1">
              <a:lumMod val="95000"/>
            </a:schemeClr>
          </a:solidFill>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5750" indent="-285750"/>
            <a:r>
              <a:rPr lang="en-US" sz="1600" dirty="0">
                <a:solidFill>
                  <a:prstClr val="black"/>
                </a:solidFill>
              </a:rPr>
              <a:t>Borrower =  student or someone else who meets the requirements (cosigner is generally required for student borrowers)</a:t>
            </a:r>
          </a:p>
          <a:p>
            <a:pPr marL="0" indent="0">
              <a:buNone/>
            </a:pPr>
            <a:endParaRPr lang="en-US" sz="1600" dirty="0">
              <a:solidFill>
                <a:prstClr val="black"/>
              </a:solidFill>
            </a:endParaRPr>
          </a:p>
          <a:p>
            <a:pPr marL="285750" indent="-285750"/>
            <a:r>
              <a:rPr lang="en-US" sz="1600" dirty="0">
                <a:solidFill>
                  <a:prstClr val="black"/>
                </a:solidFill>
              </a:rPr>
              <a:t>Student or Cosigner must meet income &amp; credit requirements</a:t>
            </a:r>
          </a:p>
          <a:p>
            <a:pPr marL="0" indent="0">
              <a:buNone/>
            </a:pPr>
            <a:endParaRPr lang="en-US" sz="800" dirty="0">
              <a:solidFill>
                <a:prstClr val="black"/>
              </a:solidFill>
            </a:endParaRPr>
          </a:p>
          <a:p>
            <a:pPr marL="285750" indent="-285750"/>
            <a:r>
              <a:rPr lang="en-US" sz="1600" dirty="0">
                <a:solidFill>
                  <a:prstClr val="black"/>
                </a:solidFill>
              </a:rPr>
              <a:t>May borrower up to the COA minus any other aid</a:t>
            </a:r>
          </a:p>
          <a:p>
            <a:pPr marL="0" indent="0">
              <a:buNone/>
            </a:pPr>
            <a:endParaRPr lang="en-US" sz="1600" dirty="0">
              <a:solidFill>
                <a:prstClr val="black"/>
              </a:solidFill>
            </a:endParaRPr>
          </a:p>
          <a:p>
            <a:pPr marL="285750" indent="-285750"/>
            <a:r>
              <a:rPr lang="en-US" sz="1600" dirty="0">
                <a:solidFill>
                  <a:prstClr val="black"/>
                </a:solidFill>
              </a:rPr>
              <a:t>Variable or fixed interest rate  </a:t>
            </a:r>
          </a:p>
          <a:p>
            <a:pPr marL="0" indent="0">
              <a:buNone/>
            </a:pPr>
            <a:endParaRPr lang="en-US" sz="800" dirty="0">
              <a:solidFill>
                <a:prstClr val="black"/>
              </a:solidFill>
            </a:endParaRPr>
          </a:p>
          <a:p>
            <a:pPr marL="285750" indent="-285750"/>
            <a:r>
              <a:rPr lang="en-US" sz="1600" dirty="0">
                <a:solidFill>
                  <a:prstClr val="black"/>
                </a:solidFill>
              </a:rPr>
              <a:t>May have cosigner release clauses</a:t>
            </a:r>
          </a:p>
          <a:p>
            <a:pPr marL="0" indent="0">
              <a:buNone/>
            </a:pPr>
            <a:endParaRPr lang="en-US" sz="800" dirty="0">
              <a:solidFill>
                <a:prstClr val="black"/>
              </a:solidFill>
            </a:endParaRPr>
          </a:p>
          <a:p>
            <a:pPr marL="285750" indent="-285750"/>
            <a:r>
              <a:rPr lang="en-US" sz="1600" b="1" dirty="0">
                <a:solidFill>
                  <a:prstClr val="black"/>
                </a:solidFill>
              </a:rPr>
              <a:t>Terms vary by lender</a:t>
            </a:r>
          </a:p>
          <a:p>
            <a:pPr marL="685800" lvl="1"/>
            <a:r>
              <a:rPr lang="en-US" sz="1600" dirty="0">
                <a:solidFill>
                  <a:prstClr val="black"/>
                </a:solidFill>
              </a:rPr>
              <a:t>Do your research</a:t>
            </a:r>
          </a:p>
          <a:p>
            <a:pPr marL="685800" lvl="1"/>
            <a:r>
              <a:rPr lang="en-US" sz="1600" dirty="0">
                <a:solidFill>
                  <a:prstClr val="black"/>
                </a:solidFill>
              </a:rPr>
              <a:t>Read the fine print</a:t>
            </a:r>
          </a:p>
          <a:p>
            <a:endParaRPr lang="en-US" sz="1600" dirty="0"/>
          </a:p>
        </p:txBody>
      </p:sp>
      <p:sp>
        <p:nvSpPr>
          <p:cNvPr id="28" name="Text Placeholder 7"/>
          <p:cNvSpPr txBox="1">
            <a:spLocks/>
          </p:cNvSpPr>
          <p:nvPr/>
        </p:nvSpPr>
        <p:spPr>
          <a:xfrm>
            <a:off x="6292514" y="1447800"/>
            <a:ext cx="5594685" cy="559235"/>
          </a:xfrm>
          <a:prstGeom prst="rect">
            <a:avLst/>
          </a:prstGeom>
          <a:solidFill>
            <a:schemeClr val="bg1">
              <a:lumMod val="95000"/>
            </a:schemeClr>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2000" b="1" dirty="0"/>
              <a:t>Private Loans</a:t>
            </a:r>
          </a:p>
          <a:p>
            <a:pPr marL="0" indent="0" algn="ctr">
              <a:buNone/>
            </a:pPr>
            <a:endParaRPr lang="en-US" sz="2000" b="1" dirty="0"/>
          </a:p>
        </p:txBody>
      </p:sp>
      <p:pic>
        <p:nvPicPr>
          <p:cNvPr id="3074" name="Picture 2" descr="C:\Users\p486426\AppData\Local\Microsoft\Windows\Temporary Internet Files\Content.IE5\MTV6Q8IO\Loans[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981952" y="76200"/>
            <a:ext cx="2609848" cy="1252538"/>
          </a:xfrm>
          <a:prstGeom prst="rect">
            <a:avLst/>
          </a:prstGeom>
          <a:noFill/>
          <a:ln w="57150">
            <a:solidFill>
              <a:srgbClr val="DE642C"/>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70133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and a child looking at a computer&#10;&#10;Description automatically generated">
            <a:extLst>
              <a:ext uri="{FF2B5EF4-FFF2-40B4-BE49-F238E27FC236}">
                <a16:creationId xmlns:a16="http://schemas.microsoft.com/office/drawing/2014/main" id="{8FB92A65-F899-8FA9-8236-E67E89B6B422}"/>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6890"/>
          <a:stretch/>
        </p:blipFill>
        <p:spPr>
          <a:xfrm>
            <a:off x="1524000" y="574318"/>
            <a:ext cx="9144000" cy="5524099"/>
          </a:xfrm>
          <a:prstGeom prst="rect">
            <a:avLst/>
          </a:prstGeom>
        </p:spPr>
      </p:pic>
      <p:sp>
        <p:nvSpPr>
          <p:cNvPr id="20" name="Rectangle 19">
            <a:extLst>
              <a:ext uri="{FF2B5EF4-FFF2-40B4-BE49-F238E27FC236}">
                <a16:creationId xmlns:a16="http://schemas.microsoft.com/office/drawing/2014/main" id="{93BA0F1E-A517-568D-FFC0-52346571D8D5}"/>
              </a:ext>
            </a:extLst>
          </p:cNvPr>
          <p:cNvSpPr/>
          <p:nvPr/>
        </p:nvSpPr>
        <p:spPr>
          <a:xfrm>
            <a:off x="1795245" y="2057401"/>
            <a:ext cx="4265824" cy="954107"/>
          </a:xfrm>
          <a:prstGeom prst="rect">
            <a:avLst/>
          </a:prstGeom>
        </p:spPr>
        <p:txBody>
          <a:bodyPr wrap="square">
            <a:spAutoFit/>
          </a:bodyPr>
          <a:lstStyle/>
          <a:p>
            <a:pPr algn="ctr"/>
            <a:r>
              <a:rPr lang="en-US" sz="2800" b="1" spc="150" dirty="0">
                <a:solidFill>
                  <a:srgbClr val="FFFFFF"/>
                </a:solidFill>
                <a:latin typeface="Open Sans" panose="020B0606030504020204" pitchFamily="34" charset="0"/>
              </a:rPr>
              <a:t>PA’s Low-Cost Way</a:t>
            </a:r>
            <a:br>
              <a:rPr lang="en-US" sz="2800" b="1" spc="150" dirty="0">
                <a:solidFill>
                  <a:srgbClr val="FFFFFF"/>
                </a:solidFill>
                <a:latin typeface="Open Sans" panose="020B0606030504020204" pitchFamily="34" charset="0"/>
              </a:rPr>
            </a:br>
            <a:r>
              <a:rPr lang="en-US" sz="2800" b="1" spc="150" dirty="0">
                <a:solidFill>
                  <a:srgbClr val="FFFFFF"/>
                </a:solidFill>
                <a:latin typeface="Open Sans" panose="020B0606030504020204" pitchFamily="34" charset="0"/>
              </a:rPr>
              <a:t>to Pay for College!</a:t>
            </a:r>
            <a:endParaRPr lang="en-US" sz="2800" spc="150" dirty="0">
              <a:solidFill>
                <a:srgbClr val="FFFFFF"/>
              </a:solidFill>
              <a:latin typeface="Open Sans" panose="020B0606030504020204" pitchFamily="34" charset="0"/>
            </a:endParaRPr>
          </a:p>
        </p:txBody>
      </p:sp>
      <p:sp>
        <p:nvSpPr>
          <p:cNvPr id="21" name="Rectangle 20">
            <a:extLst>
              <a:ext uri="{FF2B5EF4-FFF2-40B4-BE49-F238E27FC236}">
                <a16:creationId xmlns:a16="http://schemas.microsoft.com/office/drawing/2014/main" id="{F839EC0A-6F0E-6A4D-A2A7-4C3BCCB99E1E}"/>
              </a:ext>
            </a:extLst>
          </p:cNvPr>
          <p:cNvSpPr/>
          <p:nvPr/>
        </p:nvSpPr>
        <p:spPr>
          <a:xfrm rot="5400000">
            <a:off x="3883131" y="2604855"/>
            <a:ext cx="90050" cy="1101040"/>
          </a:xfrm>
          <a:prstGeom prst="rect">
            <a:avLst/>
          </a:prstGeom>
          <a:solidFill>
            <a:srgbClr val="FCD0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F5BA4241-54C7-89BE-5B61-436FAD0C9C1B}"/>
              </a:ext>
            </a:extLst>
          </p:cNvPr>
          <p:cNvSpPr/>
          <p:nvPr/>
        </p:nvSpPr>
        <p:spPr>
          <a:xfrm>
            <a:off x="2785695" y="3516868"/>
            <a:ext cx="2284921" cy="400110"/>
          </a:xfrm>
          <a:prstGeom prst="rect">
            <a:avLst/>
          </a:prstGeom>
        </p:spPr>
        <p:txBody>
          <a:bodyPr wrap="none">
            <a:spAutoFit/>
          </a:bodyPr>
          <a:lstStyle/>
          <a:p>
            <a:pPr algn="ctr"/>
            <a:r>
              <a:rPr lang="en-US" sz="2000" b="1" dirty="0">
                <a:solidFill>
                  <a:schemeClr val="bg1"/>
                </a:solidFill>
                <a:latin typeface="Open Sans Semibold" panose="020B0606030504020204" pitchFamily="34" charset="0"/>
                <a:ea typeface="Open Sans Semibold" panose="020B0606030504020204" pitchFamily="34" charset="0"/>
                <a:cs typeface="Open Sans Semibold" panose="020B0606030504020204" pitchFamily="34" charset="0"/>
              </a:rPr>
              <a:t>Low, Fixed Rates </a:t>
            </a:r>
            <a:endParaRPr lang="en-US" sz="2000" b="1" dirty="0">
              <a:latin typeface="Open Sans Semibold" panose="020B0606030504020204" pitchFamily="34" charset="0"/>
              <a:ea typeface="Open Sans Semibold" panose="020B0606030504020204" pitchFamily="34" charset="0"/>
              <a:cs typeface="Open Sans Semibold" panose="020B0606030504020204" pitchFamily="34" charset="0"/>
            </a:endParaRPr>
          </a:p>
        </p:txBody>
      </p:sp>
      <p:sp>
        <p:nvSpPr>
          <p:cNvPr id="23" name="Rectangle 22">
            <a:extLst>
              <a:ext uri="{FF2B5EF4-FFF2-40B4-BE49-F238E27FC236}">
                <a16:creationId xmlns:a16="http://schemas.microsoft.com/office/drawing/2014/main" id="{A0018C4E-F559-6F21-31E5-9464AF752F5A}"/>
              </a:ext>
            </a:extLst>
          </p:cNvPr>
          <p:cNvSpPr/>
          <p:nvPr/>
        </p:nvSpPr>
        <p:spPr>
          <a:xfrm>
            <a:off x="2150587" y="3831221"/>
            <a:ext cx="3555135" cy="646331"/>
          </a:xfrm>
          <a:prstGeom prst="rect">
            <a:avLst/>
          </a:prstGeom>
        </p:spPr>
        <p:txBody>
          <a:bodyPr wrap="square">
            <a:spAutoFit/>
          </a:bodyPr>
          <a:lstStyle/>
          <a:p>
            <a:pPr algn="ctr"/>
            <a:r>
              <a:rPr lang="en-US" sz="3600" b="1" dirty="0">
                <a:solidFill>
                  <a:schemeClr val="bg1"/>
                </a:solidFill>
                <a:latin typeface="Open Sans" panose="020B0606030504020204" pitchFamily="34" charset="0"/>
              </a:rPr>
              <a:t>4.49</a:t>
            </a:r>
            <a:r>
              <a:rPr lang="en-US" sz="1000" b="1" dirty="0">
                <a:solidFill>
                  <a:schemeClr val="bg1"/>
                </a:solidFill>
                <a:latin typeface="Open Sans" panose="020B0606030504020204" pitchFamily="34" charset="0"/>
              </a:rPr>
              <a:t> </a:t>
            </a:r>
            <a:r>
              <a:rPr lang="en-US" sz="3600" b="1" dirty="0">
                <a:solidFill>
                  <a:schemeClr val="bg1"/>
                </a:solidFill>
                <a:latin typeface="Open Sans" panose="020B0606030504020204" pitchFamily="34" charset="0"/>
              </a:rPr>
              <a:t>–</a:t>
            </a:r>
            <a:r>
              <a:rPr lang="en-US" sz="1000" b="1" dirty="0">
                <a:solidFill>
                  <a:schemeClr val="bg1"/>
                </a:solidFill>
                <a:latin typeface="Open Sans" panose="020B0606030504020204" pitchFamily="34" charset="0"/>
              </a:rPr>
              <a:t> </a:t>
            </a:r>
            <a:r>
              <a:rPr lang="en-US" sz="3600" b="1" dirty="0">
                <a:solidFill>
                  <a:schemeClr val="bg1"/>
                </a:solidFill>
                <a:latin typeface="Open Sans" panose="020B0606030504020204" pitchFamily="34" charset="0"/>
              </a:rPr>
              <a:t>10.06</a:t>
            </a:r>
            <a:r>
              <a:rPr lang="en-US" sz="3600" b="1" baseline="30000" dirty="0">
                <a:solidFill>
                  <a:schemeClr val="bg1"/>
                </a:solidFill>
                <a:latin typeface="Open Sans" panose="020B0606030504020204" pitchFamily="34" charset="0"/>
              </a:rPr>
              <a:t>%</a:t>
            </a:r>
            <a:endParaRPr lang="en-US" sz="3600" dirty="0">
              <a:solidFill>
                <a:schemeClr val="bg1"/>
              </a:solidFill>
              <a:latin typeface="Open Sans Light" panose="020B0306030504020204" pitchFamily="34" charset="0"/>
            </a:endParaRPr>
          </a:p>
        </p:txBody>
      </p:sp>
      <p:sp>
        <p:nvSpPr>
          <p:cNvPr id="24" name="Rectangle 23">
            <a:extLst>
              <a:ext uri="{FF2B5EF4-FFF2-40B4-BE49-F238E27FC236}">
                <a16:creationId xmlns:a16="http://schemas.microsoft.com/office/drawing/2014/main" id="{AD3F4C07-079A-1F32-936F-6345554C2A57}"/>
              </a:ext>
            </a:extLst>
          </p:cNvPr>
          <p:cNvSpPr/>
          <p:nvPr/>
        </p:nvSpPr>
        <p:spPr>
          <a:xfrm>
            <a:off x="4958568" y="4154386"/>
            <a:ext cx="604033" cy="307777"/>
          </a:xfrm>
          <a:prstGeom prst="rect">
            <a:avLst/>
          </a:prstGeom>
        </p:spPr>
        <p:txBody>
          <a:bodyPr wrap="square">
            <a:spAutoFit/>
          </a:bodyPr>
          <a:lstStyle/>
          <a:p>
            <a:r>
              <a:rPr lang="en-US" sz="1400" b="1" baseline="30000" dirty="0">
                <a:solidFill>
                  <a:schemeClr val="bg1"/>
                </a:solidFill>
                <a:latin typeface="Open Sans" panose="020B0606030504020204" pitchFamily="34" charset="0"/>
              </a:rPr>
              <a:t>APR</a:t>
            </a:r>
            <a:endParaRPr lang="en-US" sz="1400" dirty="0">
              <a:solidFill>
                <a:schemeClr val="bg1"/>
              </a:solidFill>
              <a:latin typeface="Open Sans Light" panose="020B0306030504020204" pitchFamily="34" charset="0"/>
            </a:endParaRPr>
          </a:p>
        </p:txBody>
      </p:sp>
      <p:sp>
        <p:nvSpPr>
          <p:cNvPr id="25" name="TextBox 24">
            <a:extLst>
              <a:ext uri="{FF2B5EF4-FFF2-40B4-BE49-F238E27FC236}">
                <a16:creationId xmlns:a16="http://schemas.microsoft.com/office/drawing/2014/main" id="{8F3AF1D9-779A-CDDA-AED5-AF026D9EA20B}"/>
              </a:ext>
            </a:extLst>
          </p:cNvPr>
          <p:cNvSpPr txBox="1"/>
          <p:nvPr/>
        </p:nvSpPr>
        <p:spPr>
          <a:xfrm>
            <a:off x="5220730" y="3880400"/>
            <a:ext cx="494270" cy="215444"/>
          </a:xfrm>
          <a:prstGeom prst="rect">
            <a:avLst/>
          </a:prstGeom>
          <a:noFill/>
        </p:spPr>
        <p:txBody>
          <a:bodyPr wrap="square" rtlCol="0">
            <a:spAutoFit/>
          </a:bodyPr>
          <a:lstStyle/>
          <a:p>
            <a:r>
              <a:rPr lang="en-US" sz="800" dirty="0">
                <a:solidFill>
                  <a:schemeClr val="bg1"/>
                </a:solidFill>
              </a:rPr>
              <a:t>1,2</a:t>
            </a:r>
          </a:p>
        </p:txBody>
      </p:sp>
      <p:sp>
        <p:nvSpPr>
          <p:cNvPr id="26" name="Rectangle 25">
            <a:extLst>
              <a:ext uri="{FF2B5EF4-FFF2-40B4-BE49-F238E27FC236}">
                <a16:creationId xmlns:a16="http://schemas.microsoft.com/office/drawing/2014/main" id="{6975805A-1232-2425-7EF5-8C7C97400AA6}"/>
              </a:ext>
            </a:extLst>
          </p:cNvPr>
          <p:cNvSpPr/>
          <p:nvPr/>
        </p:nvSpPr>
        <p:spPr>
          <a:xfrm>
            <a:off x="2649598" y="4369829"/>
            <a:ext cx="2557110" cy="215444"/>
          </a:xfrm>
          <a:prstGeom prst="rect">
            <a:avLst/>
          </a:prstGeom>
        </p:spPr>
        <p:txBody>
          <a:bodyPr wrap="square">
            <a:spAutoFit/>
          </a:bodyPr>
          <a:lstStyle/>
          <a:p>
            <a:pPr algn="ctr"/>
            <a:r>
              <a:rPr lang="en-US" sz="800" dirty="0">
                <a:solidFill>
                  <a:schemeClr val="bg1"/>
                </a:solidFill>
                <a:latin typeface="Open Sans" panose="020B0606030504020204" pitchFamily="34" charset="0"/>
              </a:rPr>
              <a:t>Effective as of 05/10/24</a:t>
            </a:r>
          </a:p>
        </p:txBody>
      </p:sp>
      <p:sp>
        <p:nvSpPr>
          <p:cNvPr id="27" name="Rectangle 26">
            <a:extLst>
              <a:ext uri="{FF2B5EF4-FFF2-40B4-BE49-F238E27FC236}">
                <a16:creationId xmlns:a16="http://schemas.microsoft.com/office/drawing/2014/main" id="{93CF91C2-8BD9-4ACB-5D70-3D6F722F5092}"/>
              </a:ext>
            </a:extLst>
          </p:cNvPr>
          <p:cNvSpPr/>
          <p:nvPr/>
        </p:nvSpPr>
        <p:spPr>
          <a:xfrm>
            <a:off x="1760306" y="4921193"/>
            <a:ext cx="4335695" cy="369332"/>
          </a:xfrm>
          <a:prstGeom prst="rect">
            <a:avLst/>
          </a:prstGeom>
        </p:spPr>
        <p:txBody>
          <a:bodyPr wrap="square">
            <a:spAutoFit/>
          </a:bodyPr>
          <a:lstStyle/>
          <a:p>
            <a:pPr algn="ctr"/>
            <a:r>
              <a:rPr lang="en-US" dirty="0">
                <a:solidFill>
                  <a:srgbClr val="FFFFFF"/>
                </a:solidFill>
                <a:latin typeface="Open Sans" panose="020B0606030504020204" pitchFamily="34" charset="0"/>
              </a:rPr>
              <a:t>Learn more at </a:t>
            </a:r>
            <a:r>
              <a:rPr lang="en-US" b="1" dirty="0" err="1">
                <a:solidFill>
                  <a:srgbClr val="FFFFFF"/>
                </a:solidFill>
                <a:latin typeface="Open Sans" panose="020B0606030504020204" pitchFamily="34" charset="0"/>
              </a:rPr>
              <a:t>pheaa.org</a:t>
            </a:r>
            <a:r>
              <a:rPr lang="en-US" b="1" dirty="0">
                <a:solidFill>
                  <a:srgbClr val="FFFFFF"/>
                </a:solidFill>
                <a:latin typeface="Open Sans" panose="020B0606030504020204" pitchFamily="34" charset="0"/>
              </a:rPr>
              <a:t>/</a:t>
            </a:r>
            <a:r>
              <a:rPr lang="en-US" b="1" dirty="0" err="1">
                <a:solidFill>
                  <a:srgbClr val="FFFFFF"/>
                </a:solidFill>
                <a:latin typeface="Open Sans" panose="020B0606030504020204" pitchFamily="34" charset="0"/>
              </a:rPr>
              <a:t>PAForward</a:t>
            </a:r>
            <a:endParaRPr lang="en-US" b="1" dirty="0">
              <a:solidFill>
                <a:srgbClr val="FFFFFF"/>
              </a:solidFill>
              <a:latin typeface="Open Sans" panose="020B0606030504020204" pitchFamily="34" charset="0"/>
            </a:endParaRPr>
          </a:p>
        </p:txBody>
      </p:sp>
      <p:sp>
        <p:nvSpPr>
          <p:cNvPr id="32" name="Rectangle 31">
            <a:extLst>
              <a:ext uri="{FF2B5EF4-FFF2-40B4-BE49-F238E27FC236}">
                <a16:creationId xmlns:a16="http://schemas.microsoft.com/office/drawing/2014/main" id="{E96C61B0-46AE-9212-47D5-AF399197C68F}"/>
              </a:ext>
            </a:extLst>
          </p:cNvPr>
          <p:cNvSpPr/>
          <p:nvPr/>
        </p:nvSpPr>
        <p:spPr>
          <a:xfrm>
            <a:off x="1831371" y="5452686"/>
            <a:ext cx="8529258" cy="923330"/>
          </a:xfrm>
          <a:prstGeom prst="rect">
            <a:avLst/>
          </a:prstGeom>
        </p:spPr>
        <p:txBody>
          <a:bodyPr wrap="square">
            <a:spAutoFit/>
          </a:bodyPr>
          <a:lstStyle/>
          <a:p>
            <a:r>
              <a:rPr lang="en-US" sz="600" spc="-10" dirty="0">
                <a:latin typeface="Helvetica" pitchFamily="2" charset="0"/>
              </a:rPr>
              <a:t>1) </a:t>
            </a:r>
            <a:r>
              <a:rPr lang="en-US" sz="600" b="1" spc="-10" dirty="0">
                <a:latin typeface="Helvetica" pitchFamily="2" charset="0"/>
              </a:rPr>
              <a:t>Annual Percentage Rate (APR) Calculations </a:t>
            </a:r>
            <a:r>
              <a:rPr lang="en-US" sz="600" spc="-10" dirty="0">
                <a:latin typeface="Helvetica" pitchFamily="2" charset="0"/>
              </a:rPr>
              <a:t>– </a:t>
            </a:r>
            <a:r>
              <a:rPr lang="en-US" sz="600" dirty="0">
                <a:latin typeface="Helvetica" pitchFamily="2" charset="0"/>
              </a:rPr>
              <a:t>The lowest APR is based on the following assumptions: a loan of $10,000 made in a single disbursement, a borrower who selected an Immediate Repayment Plan and a repayment term of 60 months, monthly payments of $186.52 and a final payment $178.29, a fixed periodic interest rate of 4.77%, and total payments of $11,183.03. The borrower in this sample qualified for a 0.25% Direct Debit benefit for the entirety of the repayment period and a 0.50% Graduation benefit was applied 47 months into repayment. The highest APR is based on the following assumptions: a loan of $10,000 made in a single disbursement, a borrower who selected an Interest Only Repayment Plan and a repayment term of 180 months, monthly payments of $108.07, a fixed periodic interest rate of 10.1%, and total payments of $23,829.83. The borrower received an in-school deferment of 46 months and a grace period of 6 months. The borrower in this sample did not qualify for any interest rate discounts. These APRs are estimates and may differ from the actual rates received. </a:t>
            </a:r>
            <a:endParaRPr lang="en-US" sz="600" spc="-10" dirty="0">
              <a:latin typeface="Helvetica" pitchFamily="2" charset="0"/>
            </a:endParaRPr>
          </a:p>
          <a:p>
            <a:r>
              <a:rPr lang="en-US" sz="600" spc="-10" dirty="0">
                <a:latin typeface="Helvetica" pitchFamily="2" charset="0"/>
              </a:rPr>
              <a:t>2) The provided rate range includes Undergraduate, Graduate, and Parent loans and may change based on loan type, loan term, repayment plan, and applicable discounts (not all discounts apply to all loan products). See individual loan programs for more specific information. PHEAA uses applicant credit scores to determine eligibility and interest rates. Higher credit scores may mean an applicant is offered a lower interest rate.</a:t>
            </a:r>
          </a:p>
          <a:p>
            <a:r>
              <a:rPr lang="en-US" sz="600" spc="-10" dirty="0">
                <a:latin typeface="Helvetica" pitchFamily="2" charset="0"/>
              </a:rPr>
              <a:t>Applicants, including co-signers, are subject to credit qualifications, completion of an application and credit agreement, and verification of application information. </a:t>
            </a:r>
          </a:p>
          <a:p>
            <a:r>
              <a:rPr lang="en-US" sz="600" spc="-10" dirty="0">
                <a:latin typeface="Helvetica" pitchFamily="2" charset="0"/>
              </a:rPr>
              <a:t>PHEAA reserves the right to discontinue all programs or benefits without prior notice. </a:t>
            </a:r>
          </a:p>
        </p:txBody>
      </p:sp>
      <p:pic>
        <p:nvPicPr>
          <p:cNvPr id="6" name="Picture 5">
            <a:extLst>
              <a:ext uri="{FF2B5EF4-FFF2-40B4-BE49-F238E27FC236}">
                <a16:creationId xmlns:a16="http://schemas.microsoft.com/office/drawing/2014/main" id="{0CA80E50-38DD-9FED-23AF-018301C593B0}"/>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833943" y="706635"/>
            <a:ext cx="2431851" cy="897914"/>
          </a:xfrm>
          <a:prstGeom prst="rect">
            <a:avLst/>
          </a:prstGeom>
        </p:spPr>
      </p:pic>
    </p:spTree>
    <p:extLst>
      <p:ext uri="{BB962C8B-B14F-4D97-AF65-F5344CB8AC3E}">
        <p14:creationId xmlns:p14="http://schemas.microsoft.com/office/powerpoint/2010/main" val="615553830"/>
      </p:ext>
    </p:extLst>
  </p:cSld>
  <p:clrMapOvr>
    <a:masterClrMapping/>
  </p:clrMapOvr>
  <p:transition spd="slow">
    <p:wipe dir="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p:txBody>
          <a:bodyPr>
            <a:normAutofit/>
          </a:bodyPr>
          <a:lstStyle/>
          <a:p>
            <a:r>
              <a:rPr lang="en-US" dirty="0"/>
              <a:t>Be a Smart Borrower</a:t>
            </a:r>
          </a:p>
        </p:txBody>
      </p:sp>
      <p:sp>
        <p:nvSpPr>
          <p:cNvPr id="10" name="Content Placeholder 2"/>
          <p:cNvSpPr>
            <a:spLocks noGrp="1"/>
          </p:cNvSpPr>
          <p:nvPr>
            <p:ph idx="1"/>
          </p:nvPr>
        </p:nvSpPr>
        <p:spPr/>
        <p:txBody>
          <a:bodyPr>
            <a:normAutofit/>
          </a:bodyPr>
          <a:lstStyle/>
          <a:p>
            <a:pPr>
              <a:lnSpc>
                <a:spcPct val="100000"/>
              </a:lnSpc>
            </a:pPr>
            <a:r>
              <a:rPr lang="en-US" sz="2000" dirty="0"/>
              <a:t>Exhaust all free financial aid options before borrowing student loans</a:t>
            </a:r>
          </a:p>
          <a:p>
            <a:pPr>
              <a:lnSpc>
                <a:spcPct val="100000"/>
              </a:lnSpc>
            </a:pPr>
            <a:r>
              <a:rPr lang="en-US" sz="2000" dirty="0"/>
              <a:t>Seek federal student loans before private student loans</a:t>
            </a:r>
          </a:p>
          <a:p>
            <a:pPr>
              <a:lnSpc>
                <a:spcPct val="100000"/>
              </a:lnSpc>
            </a:pPr>
            <a:r>
              <a:rPr lang="en-US" sz="2000" dirty="0"/>
              <a:t>Only borrower the amount needed (loans must be repaid)</a:t>
            </a:r>
          </a:p>
          <a:p>
            <a:pPr>
              <a:lnSpc>
                <a:spcPct val="100000"/>
              </a:lnSpc>
            </a:pPr>
            <a:r>
              <a:rPr lang="en-US" sz="2000" dirty="0"/>
              <a:t>Do your research!</a:t>
            </a:r>
          </a:p>
          <a:p>
            <a:endParaRPr lang="en-US" sz="800" dirty="0"/>
          </a:p>
          <a:p>
            <a:r>
              <a:rPr lang="en-US" sz="1800" b="1" dirty="0"/>
              <a:t>MySmartBorrowing.org: </a:t>
            </a:r>
            <a:r>
              <a:rPr lang="en-US" sz="1800" dirty="0"/>
              <a:t>An interactive, online tool created by PHEAA that helps students and families:</a:t>
            </a:r>
          </a:p>
          <a:p>
            <a:pPr marL="640080" lvl="1"/>
            <a:r>
              <a:rPr lang="en-US" sz="1800" dirty="0"/>
              <a:t>Estimate career, salaries &amp; college tuition</a:t>
            </a:r>
          </a:p>
          <a:p>
            <a:pPr marL="640080" lvl="1"/>
            <a:r>
              <a:rPr lang="en-US" sz="1800" dirty="0"/>
              <a:t>View the impact of savings on overall cost</a:t>
            </a:r>
          </a:p>
          <a:p>
            <a:pPr marL="640080" lvl="1"/>
            <a:r>
              <a:rPr lang="en-US" sz="1800" dirty="0"/>
              <a:t>Calculate loan repayment</a:t>
            </a:r>
          </a:p>
          <a:p>
            <a:pPr marL="640080" lvl="1"/>
            <a:r>
              <a:rPr lang="en-US" sz="1800" dirty="0"/>
              <a:t>Avoid borrowing too much money</a:t>
            </a:r>
          </a:p>
          <a:p>
            <a:pPr>
              <a:lnSpc>
                <a:spcPct val="100000"/>
              </a:lnSpc>
            </a:pPr>
            <a:endParaRPr lang="en-US" dirty="0"/>
          </a:p>
          <a:p>
            <a:endParaRPr lang="en-US" dirty="0"/>
          </a:p>
        </p:txBody>
      </p:sp>
      <p:grpSp>
        <p:nvGrpSpPr>
          <p:cNvPr id="5" name="Group 4"/>
          <p:cNvGrpSpPr/>
          <p:nvPr/>
        </p:nvGrpSpPr>
        <p:grpSpPr>
          <a:xfrm>
            <a:off x="7162800" y="4191000"/>
            <a:ext cx="3327174" cy="2438400"/>
            <a:chOff x="1111636" y="3030730"/>
            <a:chExt cx="7315743" cy="3012718"/>
          </a:xfrm>
        </p:grpSpPr>
        <p:pic>
          <p:nvPicPr>
            <p:cNvPr id="6" name="Picture 5"/>
            <p:cNvPicPr>
              <a:picLocks noChangeAspect="1"/>
            </p:cNvPicPr>
            <p:nvPr/>
          </p:nvPicPr>
          <p:blipFill>
            <a:blip r:embed="rId2"/>
            <a:stretch>
              <a:fillRect/>
            </a:stretch>
          </p:blipFill>
          <p:spPr>
            <a:xfrm>
              <a:off x="1111636" y="3068012"/>
              <a:ext cx="1360219" cy="1198836"/>
            </a:xfrm>
            <a:prstGeom prst="rect">
              <a:avLst/>
            </a:prstGeom>
          </p:spPr>
        </p:pic>
        <p:pic>
          <p:nvPicPr>
            <p:cNvPr id="7" name="Picture 6"/>
            <p:cNvPicPr>
              <a:picLocks noChangeAspect="1"/>
            </p:cNvPicPr>
            <p:nvPr/>
          </p:nvPicPr>
          <p:blipFill>
            <a:blip r:embed="rId3"/>
            <a:stretch>
              <a:fillRect/>
            </a:stretch>
          </p:blipFill>
          <p:spPr>
            <a:xfrm>
              <a:off x="1111636" y="4844612"/>
              <a:ext cx="1360219" cy="1198836"/>
            </a:xfrm>
            <a:prstGeom prst="rect">
              <a:avLst/>
            </a:prstGeom>
          </p:spPr>
        </p:pic>
        <p:pic>
          <p:nvPicPr>
            <p:cNvPr id="8" name="Picture 7"/>
            <p:cNvPicPr>
              <a:picLocks noChangeAspect="1"/>
            </p:cNvPicPr>
            <p:nvPr/>
          </p:nvPicPr>
          <p:blipFill>
            <a:blip r:embed="rId4"/>
            <a:stretch>
              <a:fillRect/>
            </a:stretch>
          </p:blipFill>
          <p:spPr>
            <a:xfrm>
              <a:off x="4755011" y="3030730"/>
              <a:ext cx="1360219" cy="1198836"/>
            </a:xfrm>
            <a:prstGeom prst="rect">
              <a:avLst/>
            </a:prstGeom>
          </p:spPr>
        </p:pic>
        <p:pic>
          <p:nvPicPr>
            <p:cNvPr id="11" name="Picture 10"/>
            <p:cNvPicPr>
              <a:picLocks noChangeAspect="1"/>
            </p:cNvPicPr>
            <p:nvPr/>
          </p:nvPicPr>
          <p:blipFill>
            <a:blip r:embed="rId5"/>
            <a:stretch>
              <a:fillRect/>
            </a:stretch>
          </p:blipFill>
          <p:spPr>
            <a:xfrm>
              <a:off x="4755011" y="4844612"/>
              <a:ext cx="1360219" cy="1198836"/>
            </a:xfrm>
            <a:prstGeom prst="rect">
              <a:avLst/>
            </a:prstGeom>
          </p:spPr>
        </p:pic>
        <p:sp>
          <p:nvSpPr>
            <p:cNvPr id="12" name="TextBox 11"/>
            <p:cNvSpPr txBox="1"/>
            <p:nvPr/>
          </p:nvSpPr>
          <p:spPr>
            <a:xfrm>
              <a:off x="2367668" y="3259330"/>
              <a:ext cx="2403928" cy="722507"/>
            </a:xfrm>
            <a:prstGeom prst="rect">
              <a:avLst/>
            </a:prstGeom>
            <a:noFill/>
          </p:spPr>
          <p:txBody>
            <a:bodyPr wrap="square" rtlCol="0">
              <a:spAutoFit/>
            </a:bodyPr>
            <a:lstStyle/>
            <a:p>
              <a:r>
                <a:rPr lang="en-US" sz="1600" b="1" dirty="0">
                  <a:solidFill>
                    <a:schemeClr val="tx2"/>
                  </a:solidFill>
                </a:rPr>
                <a:t>Select a </a:t>
              </a:r>
              <a:br>
                <a:rPr lang="en-US" sz="1600" b="1" dirty="0">
                  <a:solidFill>
                    <a:schemeClr val="tx2"/>
                  </a:solidFill>
                </a:rPr>
              </a:br>
              <a:r>
                <a:rPr lang="en-US" sz="1600" b="1" dirty="0">
                  <a:solidFill>
                    <a:schemeClr val="tx2"/>
                  </a:solidFill>
                </a:rPr>
                <a:t>Career</a:t>
              </a:r>
            </a:p>
          </p:txBody>
        </p:sp>
        <p:sp>
          <p:nvSpPr>
            <p:cNvPr id="13" name="TextBox 12"/>
            <p:cNvSpPr txBox="1"/>
            <p:nvPr/>
          </p:nvSpPr>
          <p:spPr>
            <a:xfrm>
              <a:off x="2367668" y="5052849"/>
              <a:ext cx="2403928" cy="722507"/>
            </a:xfrm>
            <a:prstGeom prst="rect">
              <a:avLst/>
            </a:prstGeom>
            <a:noFill/>
          </p:spPr>
          <p:txBody>
            <a:bodyPr wrap="square" rtlCol="0">
              <a:spAutoFit/>
            </a:bodyPr>
            <a:lstStyle/>
            <a:p>
              <a:r>
                <a:rPr lang="en-US" sz="1600" b="1" dirty="0">
                  <a:solidFill>
                    <a:schemeClr val="tx2"/>
                  </a:solidFill>
                </a:rPr>
                <a:t>Select a School</a:t>
              </a:r>
            </a:p>
          </p:txBody>
        </p:sp>
        <p:sp>
          <p:nvSpPr>
            <p:cNvPr id="14" name="TextBox 13"/>
            <p:cNvSpPr txBox="1"/>
            <p:nvPr/>
          </p:nvSpPr>
          <p:spPr>
            <a:xfrm>
              <a:off x="6023451" y="3224049"/>
              <a:ext cx="2403928" cy="722507"/>
            </a:xfrm>
            <a:prstGeom prst="rect">
              <a:avLst/>
            </a:prstGeom>
            <a:noFill/>
          </p:spPr>
          <p:txBody>
            <a:bodyPr wrap="square" rtlCol="0">
              <a:spAutoFit/>
            </a:bodyPr>
            <a:lstStyle/>
            <a:p>
              <a:r>
                <a:rPr lang="en-US" sz="1600" b="1" dirty="0">
                  <a:solidFill>
                    <a:schemeClr val="tx2"/>
                  </a:solidFill>
                </a:rPr>
                <a:t>Factor in Savings</a:t>
              </a:r>
            </a:p>
          </p:txBody>
        </p:sp>
        <p:sp>
          <p:nvSpPr>
            <p:cNvPr id="15" name="TextBox 14"/>
            <p:cNvSpPr txBox="1"/>
            <p:nvPr/>
          </p:nvSpPr>
          <p:spPr>
            <a:xfrm>
              <a:off x="6023451" y="5248810"/>
              <a:ext cx="2403928" cy="722507"/>
            </a:xfrm>
            <a:prstGeom prst="rect">
              <a:avLst/>
            </a:prstGeom>
            <a:noFill/>
          </p:spPr>
          <p:txBody>
            <a:bodyPr wrap="square" rtlCol="0">
              <a:spAutoFit/>
            </a:bodyPr>
            <a:lstStyle/>
            <a:p>
              <a:r>
                <a:rPr lang="en-US" sz="1600" b="1" dirty="0">
                  <a:solidFill>
                    <a:schemeClr val="tx2"/>
                  </a:solidFill>
                </a:rPr>
                <a:t>Get Results</a:t>
              </a:r>
            </a:p>
          </p:txBody>
        </p:sp>
      </p:grpSp>
      <p:pic>
        <p:nvPicPr>
          <p:cNvPr id="1028" name="Picture 4"/>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6400800" y="733426"/>
            <a:ext cx="4262824" cy="6381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7726616"/>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6E4C8-D654-678D-5D2A-EE91F026EFCE}"/>
              </a:ext>
            </a:extLst>
          </p:cNvPr>
          <p:cNvSpPr txBox="1"/>
          <p:nvPr/>
        </p:nvSpPr>
        <p:spPr>
          <a:xfrm>
            <a:off x="1555173" y="2828835"/>
            <a:ext cx="9144000" cy="923330"/>
          </a:xfrm>
          <a:prstGeom prst="rect">
            <a:avLst/>
          </a:prstGeom>
          <a:gradFill flip="none" rotWithShape="1">
            <a:gsLst>
              <a:gs pos="0">
                <a:srgbClr val="FCB028">
                  <a:tint val="66000"/>
                  <a:satMod val="160000"/>
                </a:srgbClr>
              </a:gs>
              <a:gs pos="50000">
                <a:srgbClr val="FCB028">
                  <a:tint val="44500"/>
                  <a:satMod val="160000"/>
                </a:srgbClr>
              </a:gs>
              <a:gs pos="100000">
                <a:srgbClr val="FCB028">
                  <a:tint val="23500"/>
                  <a:satMod val="160000"/>
                </a:srgbClr>
              </a:gs>
            </a:gsLst>
            <a:path path="circle">
              <a:fillToRect t="100000" r="100000"/>
            </a:path>
            <a:tileRect l="-100000" b="-100000"/>
          </a:gradFill>
          <a:ln>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5400" b="1" dirty="0">
                <a:solidFill>
                  <a:srgbClr val="005478"/>
                </a:solidFill>
                <a:latin typeface="Arial"/>
              </a:rPr>
              <a:t>The Application Process</a:t>
            </a:r>
            <a:endParaRPr kumimoji="0" lang="en-US" sz="5400" b="1" i="0" u="none" strike="noStrike" kern="1200" cap="none" spc="0" normalizeH="0" baseline="0" noProof="0" dirty="0">
              <a:ln>
                <a:noFill/>
              </a:ln>
              <a:solidFill>
                <a:srgbClr val="005478"/>
              </a:solidFill>
              <a:effectLst/>
              <a:uLnTx/>
              <a:uFillTx/>
              <a:latin typeface="Arial"/>
              <a:ea typeface="+mn-ea"/>
              <a:cs typeface="+mn-cs"/>
            </a:endParaRPr>
          </a:p>
        </p:txBody>
      </p:sp>
    </p:spTree>
    <p:extLst>
      <p:ext uri="{BB962C8B-B14F-4D97-AF65-F5344CB8AC3E}">
        <p14:creationId xmlns:p14="http://schemas.microsoft.com/office/powerpoint/2010/main" val="3118604091"/>
      </p:ext>
    </p:extLst>
  </p:cSld>
  <p:clrMapOvr>
    <a:masterClrMapping/>
  </p:clrMapOvr>
  <p:transition spd="slow">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3200400" y="1016913"/>
            <a:ext cx="7467600" cy="35468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a:ea typeface="+mn-ea"/>
              <a:cs typeface="+mn-cs"/>
            </a:endParaRPr>
          </a:p>
        </p:txBody>
      </p:sp>
      <p:sp>
        <p:nvSpPr>
          <p:cNvPr id="2" name="Title 1"/>
          <p:cNvSpPr>
            <a:spLocks noGrp="1"/>
          </p:cNvSpPr>
          <p:nvPr>
            <p:ph type="title"/>
          </p:nvPr>
        </p:nvSpPr>
        <p:spPr>
          <a:prstGeom prst="rect">
            <a:avLst/>
          </a:prstGeom>
        </p:spPr>
        <p:txBody>
          <a:bodyPr>
            <a:normAutofit/>
          </a:bodyPr>
          <a:lstStyle/>
          <a:p>
            <a:r>
              <a:rPr lang="en-US" dirty="0">
                <a:solidFill>
                  <a:schemeClr val="bg1"/>
                </a:solidFill>
              </a:rPr>
              <a:t>Financial Aid Forms</a:t>
            </a:r>
          </a:p>
        </p:txBody>
      </p:sp>
      <p:sp>
        <p:nvSpPr>
          <p:cNvPr id="8" name="Rectangle 7"/>
          <p:cNvSpPr/>
          <p:nvPr/>
        </p:nvSpPr>
        <p:spPr>
          <a:xfrm>
            <a:off x="3733800" y="990601"/>
            <a:ext cx="6629400" cy="43088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200" b="1" i="0" u="none" strike="noStrike" kern="1200" cap="none" spc="0" normalizeH="0" baseline="0" noProof="0" dirty="0">
                <a:ln>
                  <a:noFill/>
                </a:ln>
                <a:solidFill>
                  <a:prstClr val="white"/>
                </a:solidFill>
                <a:effectLst/>
                <a:uLnTx/>
                <a:uFillTx/>
                <a:latin typeface="Arial"/>
                <a:ea typeface="+mn-ea"/>
                <a:cs typeface="+mn-cs"/>
              </a:rPr>
              <a:t>Know which forms are required by each school </a:t>
            </a:r>
          </a:p>
        </p:txBody>
      </p:sp>
      <p:pic>
        <p:nvPicPr>
          <p:cNvPr id="12" name="Picture 4" descr="http://tse1.mm.bing.net/th?&amp;id=OIP.M7ace7c9d1f41e32ba86bc16d6d1a9e24o0&amp;w=261&amp;h=169&amp;c=0&amp;pid=1.9&amp;rs=0&amp;p=0&amp;r=0">
            <a:hlinkClick r:id="rId2" tooltip="View image details"/>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72400" y="5257800"/>
            <a:ext cx="2895600" cy="1371600"/>
          </a:xfrm>
          <a:prstGeom prst="rect">
            <a:avLst/>
          </a:prstGeom>
          <a:noFill/>
          <a:extLst>
            <a:ext uri="{909E8E84-426E-40DD-AFC4-6F175D3DCCD1}">
              <a14:hiddenFill xmlns:a14="http://schemas.microsoft.com/office/drawing/2010/main">
                <a:solidFill>
                  <a:srgbClr val="FFFFFF"/>
                </a:solidFill>
              </a14:hiddenFill>
            </a:ext>
          </a:extLst>
        </p:spPr>
      </p:pic>
      <p:sp>
        <p:nvSpPr>
          <p:cNvPr id="13" name="Content Placeholder 2"/>
          <p:cNvSpPr txBox="1">
            <a:spLocks/>
          </p:cNvSpPr>
          <p:nvPr/>
        </p:nvSpPr>
        <p:spPr bwMode="auto">
          <a:xfrm>
            <a:off x="304800" y="1595157"/>
            <a:ext cx="10058400" cy="48696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fontScale="25000" lnSpcReduction="20000"/>
          </a:bodyPr>
          <a:lstStyle>
            <a:lvl1pPr marL="342900" indent="-342900" algn="l" rtl="0" eaLnBrk="0" fontAlgn="base" hangingPunct="0">
              <a:spcBef>
                <a:spcPct val="20000"/>
              </a:spcBef>
              <a:spcAft>
                <a:spcPct val="0"/>
              </a:spcAft>
              <a:buClr>
                <a:srgbClr val="00A4E3"/>
              </a:buClr>
              <a:buChar char="•"/>
              <a:defRPr sz="2800">
                <a:solidFill>
                  <a:srgbClr val="606062"/>
                </a:solidFill>
                <a:latin typeface="+mn-lt"/>
                <a:ea typeface="+mn-ea"/>
                <a:cs typeface="+mn-cs"/>
              </a:defRPr>
            </a:lvl1pPr>
            <a:lvl2pPr marL="742950" indent="-285750" algn="l" rtl="0" eaLnBrk="0" fontAlgn="base" hangingPunct="0">
              <a:spcBef>
                <a:spcPct val="20000"/>
              </a:spcBef>
              <a:spcAft>
                <a:spcPct val="0"/>
              </a:spcAft>
              <a:buClr>
                <a:srgbClr val="00A4E3"/>
              </a:buClr>
              <a:buChar char="–"/>
              <a:defRPr sz="2400">
                <a:solidFill>
                  <a:srgbClr val="606062"/>
                </a:solidFill>
                <a:latin typeface="+mn-lt"/>
                <a:ea typeface="+mn-ea"/>
              </a:defRPr>
            </a:lvl2pPr>
            <a:lvl3pPr marL="1143000" indent="-228600" algn="l" rtl="0" eaLnBrk="0" fontAlgn="base" hangingPunct="0">
              <a:spcBef>
                <a:spcPct val="20000"/>
              </a:spcBef>
              <a:spcAft>
                <a:spcPct val="0"/>
              </a:spcAft>
              <a:buClr>
                <a:srgbClr val="00A4E3"/>
              </a:buClr>
              <a:buChar char="•"/>
              <a:defRPr sz="2000">
                <a:solidFill>
                  <a:srgbClr val="606062"/>
                </a:solidFill>
                <a:latin typeface="+mn-lt"/>
                <a:ea typeface="+mn-ea"/>
              </a:defRPr>
            </a:lvl3pPr>
            <a:lvl4pPr marL="1600200" indent="-228600" algn="l" rtl="0" eaLnBrk="0" fontAlgn="base" hangingPunct="0">
              <a:spcBef>
                <a:spcPct val="20000"/>
              </a:spcBef>
              <a:spcAft>
                <a:spcPct val="0"/>
              </a:spcAft>
              <a:buClr>
                <a:srgbClr val="00A4E3"/>
              </a:buClr>
              <a:buChar char="–"/>
              <a:defRPr>
                <a:solidFill>
                  <a:srgbClr val="606062"/>
                </a:solidFill>
                <a:latin typeface="+mn-lt"/>
                <a:ea typeface="+mn-ea"/>
              </a:defRPr>
            </a:lvl4pPr>
            <a:lvl5pPr marL="2057400" indent="-228600" algn="l" rtl="0" eaLnBrk="0" fontAlgn="base" hangingPunct="0">
              <a:spcBef>
                <a:spcPct val="20000"/>
              </a:spcBef>
              <a:spcAft>
                <a:spcPct val="0"/>
              </a:spcAft>
              <a:buClr>
                <a:srgbClr val="00A4E3"/>
              </a:buClr>
              <a:buChar char="»"/>
              <a:defRPr>
                <a:solidFill>
                  <a:srgbClr val="606062"/>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marL="0" marR="0" lvl="0" indent="0" algn="l" defTabSz="914400" rtl="0" eaLnBrk="0" fontAlgn="base" latinLnBrk="0" hangingPunct="0">
              <a:lnSpc>
                <a:spcPct val="100000"/>
              </a:lnSpc>
              <a:spcBef>
                <a:spcPct val="20000"/>
              </a:spcBef>
              <a:spcAft>
                <a:spcPct val="0"/>
              </a:spcAft>
              <a:buClr>
                <a:srgbClr val="00A4E3"/>
              </a:buClr>
              <a:buSzTx/>
              <a:buFontTx/>
              <a:buNone/>
              <a:tabLst/>
              <a:defRPr/>
            </a:pPr>
            <a:endParaRPr kumimoji="0" lang="en-US" sz="8000" b="1" i="0" u="sng" strike="noStrike" kern="0" cap="none" spc="0" normalizeH="0" baseline="0" noProof="0" dirty="0">
              <a:ln>
                <a:noFill/>
              </a:ln>
              <a:solidFill>
                <a:srgbClr val="0000CC"/>
              </a:solidFill>
              <a:effectLst/>
              <a:uLnTx/>
              <a:uFillTx/>
              <a:latin typeface="Arial"/>
              <a:ea typeface="+mn-ea"/>
              <a:cs typeface="Aharoni" panose="02010803020104030203" pitchFamily="2" charset="-79"/>
            </a:endParaRPr>
          </a:p>
          <a:p>
            <a:pPr marL="0" marR="0" lvl="0" indent="0" algn="l" defTabSz="914400" rtl="0" eaLnBrk="0" fontAlgn="base" latinLnBrk="0" hangingPunct="0">
              <a:lnSpc>
                <a:spcPct val="100000"/>
              </a:lnSpc>
              <a:spcBef>
                <a:spcPct val="20000"/>
              </a:spcBef>
              <a:spcAft>
                <a:spcPct val="0"/>
              </a:spcAft>
              <a:buClr>
                <a:srgbClr val="00A4E3"/>
              </a:buClr>
              <a:buSzTx/>
              <a:buFontTx/>
              <a:buNone/>
              <a:tabLst/>
              <a:defRPr/>
            </a:pPr>
            <a:r>
              <a:rPr kumimoji="0" lang="en-US" sz="8000" b="1" i="0" u="sng" strike="noStrike" kern="0" cap="none" spc="0" normalizeH="0" baseline="0" noProof="0" dirty="0">
                <a:ln>
                  <a:noFill/>
                </a:ln>
                <a:solidFill>
                  <a:srgbClr val="0000CC"/>
                </a:solidFill>
                <a:effectLst/>
                <a:uLnTx/>
                <a:uFillTx/>
                <a:latin typeface="Arial"/>
                <a:ea typeface="+mn-ea"/>
                <a:cs typeface="Aharoni" panose="02010803020104030203" pitchFamily="2" charset="-79"/>
              </a:rPr>
              <a:t>All Schools Require:</a:t>
            </a:r>
          </a:p>
          <a:p>
            <a:pPr marL="342900" marR="0" lvl="0" indent="-342900" algn="l" defTabSz="914400" rtl="0" eaLnBrk="0" fontAlgn="base" latinLnBrk="0" hangingPunct="0">
              <a:lnSpc>
                <a:spcPct val="100000"/>
              </a:lnSpc>
              <a:spcBef>
                <a:spcPct val="20000"/>
              </a:spcBef>
              <a:spcAft>
                <a:spcPct val="0"/>
              </a:spcAft>
              <a:buClr>
                <a:srgbClr val="00A4E3"/>
              </a:buClr>
              <a:buSzTx/>
              <a:buFont typeface="Wingdings" pitchFamily="2" charset="2"/>
              <a:buChar char="§"/>
              <a:tabLst/>
              <a:defRPr/>
            </a:pPr>
            <a:r>
              <a:rPr kumimoji="0" lang="en-US" sz="8000" b="1" i="0" u="sng" strike="noStrike" kern="0" cap="none" spc="0" normalizeH="0" baseline="0" noProof="0" dirty="0">
                <a:ln>
                  <a:noFill/>
                </a:ln>
                <a:solidFill>
                  <a:prstClr val="black"/>
                </a:solidFill>
                <a:effectLst/>
                <a:uLnTx/>
                <a:uFillTx/>
                <a:latin typeface="Arial"/>
                <a:ea typeface="+mn-ea"/>
                <a:cs typeface="Aharoni" panose="02010803020104030203" pitchFamily="2" charset="-79"/>
              </a:rPr>
              <a:t>F</a:t>
            </a:r>
            <a:r>
              <a:rPr kumimoji="0" lang="en-US" sz="8000" b="1" i="0" u="none" strike="noStrike" kern="0" cap="none" spc="0" normalizeH="0" baseline="0" noProof="0" dirty="0">
                <a:ln>
                  <a:noFill/>
                </a:ln>
                <a:solidFill>
                  <a:prstClr val="black"/>
                </a:solidFill>
                <a:effectLst/>
                <a:uLnTx/>
                <a:uFillTx/>
                <a:latin typeface="Arial"/>
                <a:ea typeface="+mn-ea"/>
                <a:cs typeface="Aharoni" panose="02010803020104030203" pitchFamily="2" charset="-79"/>
              </a:rPr>
              <a:t>ree </a:t>
            </a:r>
            <a:r>
              <a:rPr kumimoji="0" lang="en-US" sz="8000" b="1" i="0" u="sng" strike="noStrike" kern="0" cap="none" spc="0" normalizeH="0" baseline="0" noProof="0" dirty="0">
                <a:ln>
                  <a:noFill/>
                </a:ln>
                <a:solidFill>
                  <a:prstClr val="black"/>
                </a:solidFill>
                <a:effectLst/>
                <a:uLnTx/>
                <a:uFillTx/>
                <a:latin typeface="Arial"/>
                <a:ea typeface="+mn-ea"/>
                <a:cs typeface="Aharoni" panose="02010803020104030203" pitchFamily="2" charset="-79"/>
              </a:rPr>
              <a:t>A</a:t>
            </a:r>
            <a:r>
              <a:rPr kumimoji="0" lang="en-US" sz="8000" b="1" i="0" u="none" strike="noStrike" kern="0" cap="none" spc="0" normalizeH="0" baseline="0" noProof="0" dirty="0">
                <a:ln>
                  <a:noFill/>
                </a:ln>
                <a:solidFill>
                  <a:prstClr val="black"/>
                </a:solidFill>
                <a:effectLst/>
                <a:uLnTx/>
                <a:uFillTx/>
                <a:latin typeface="Arial"/>
                <a:ea typeface="+mn-ea"/>
                <a:cs typeface="Aharoni" panose="02010803020104030203" pitchFamily="2" charset="-79"/>
              </a:rPr>
              <a:t>pplication for </a:t>
            </a:r>
            <a:r>
              <a:rPr kumimoji="0" lang="en-US" sz="8000" b="1" i="0" u="sng" strike="noStrike" kern="0" cap="none" spc="0" normalizeH="0" baseline="0" noProof="0" dirty="0">
                <a:ln>
                  <a:noFill/>
                </a:ln>
                <a:solidFill>
                  <a:prstClr val="black"/>
                </a:solidFill>
                <a:effectLst/>
                <a:uLnTx/>
                <a:uFillTx/>
                <a:latin typeface="Arial"/>
                <a:ea typeface="+mn-ea"/>
                <a:cs typeface="Aharoni" panose="02010803020104030203" pitchFamily="2" charset="-79"/>
              </a:rPr>
              <a:t>F</a:t>
            </a:r>
            <a:r>
              <a:rPr kumimoji="0" lang="en-US" sz="8000" b="1" i="0" u="none" strike="noStrike" kern="0" cap="none" spc="0" normalizeH="0" baseline="0" noProof="0" dirty="0">
                <a:ln>
                  <a:noFill/>
                </a:ln>
                <a:solidFill>
                  <a:prstClr val="black"/>
                </a:solidFill>
                <a:effectLst/>
                <a:uLnTx/>
                <a:uFillTx/>
                <a:latin typeface="Arial"/>
                <a:ea typeface="+mn-ea"/>
                <a:cs typeface="Aharoni" panose="02010803020104030203" pitchFamily="2" charset="-79"/>
              </a:rPr>
              <a:t>ederal </a:t>
            </a:r>
            <a:r>
              <a:rPr kumimoji="0" lang="en-US" sz="8000" b="1" i="0" u="sng" strike="noStrike" kern="0" cap="none" spc="0" normalizeH="0" baseline="0" noProof="0" dirty="0">
                <a:ln>
                  <a:noFill/>
                </a:ln>
                <a:solidFill>
                  <a:prstClr val="black"/>
                </a:solidFill>
                <a:effectLst/>
                <a:uLnTx/>
                <a:uFillTx/>
                <a:latin typeface="Arial"/>
                <a:ea typeface="+mn-ea"/>
                <a:cs typeface="Aharoni" panose="02010803020104030203" pitchFamily="2" charset="-79"/>
              </a:rPr>
              <a:t>S</a:t>
            </a:r>
            <a:r>
              <a:rPr kumimoji="0" lang="en-US" sz="8000" b="1" i="0" u="none" strike="noStrike" kern="0" cap="none" spc="0" normalizeH="0" baseline="0" noProof="0" dirty="0">
                <a:ln>
                  <a:noFill/>
                </a:ln>
                <a:solidFill>
                  <a:prstClr val="black"/>
                </a:solidFill>
                <a:effectLst/>
                <a:uLnTx/>
                <a:uFillTx/>
                <a:latin typeface="Arial"/>
                <a:ea typeface="+mn-ea"/>
                <a:cs typeface="Aharoni" panose="02010803020104030203" pitchFamily="2" charset="-79"/>
              </a:rPr>
              <a:t>tudent </a:t>
            </a:r>
            <a:r>
              <a:rPr kumimoji="0" lang="en-US" sz="8000" b="1" i="0" u="sng" strike="noStrike" kern="0" cap="none" spc="0" normalizeH="0" baseline="0" noProof="0" dirty="0">
                <a:ln>
                  <a:noFill/>
                </a:ln>
                <a:solidFill>
                  <a:prstClr val="black"/>
                </a:solidFill>
                <a:effectLst/>
                <a:uLnTx/>
                <a:uFillTx/>
                <a:latin typeface="Arial"/>
                <a:ea typeface="+mn-ea"/>
                <a:cs typeface="Aharoni" panose="02010803020104030203" pitchFamily="2" charset="-79"/>
              </a:rPr>
              <a:t>A</a:t>
            </a:r>
            <a:r>
              <a:rPr kumimoji="0" lang="en-US" sz="8000" b="1" i="0" u="none" strike="noStrike" kern="0" cap="none" spc="0" normalizeH="0" baseline="0" noProof="0" dirty="0">
                <a:ln>
                  <a:noFill/>
                </a:ln>
                <a:solidFill>
                  <a:prstClr val="black"/>
                </a:solidFill>
                <a:effectLst/>
                <a:uLnTx/>
                <a:uFillTx/>
                <a:latin typeface="Arial"/>
                <a:ea typeface="+mn-ea"/>
                <a:cs typeface="Aharoni" panose="02010803020104030203" pitchFamily="2" charset="-79"/>
              </a:rPr>
              <a:t>id</a:t>
            </a:r>
            <a:r>
              <a:rPr kumimoji="0" lang="en-US" sz="8000" b="1" i="0" u="none" strike="noStrike" kern="0" cap="none" spc="0" normalizeH="0" baseline="0" noProof="0" dirty="0">
                <a:ln>
                  <a:noFill/>
                </a:ln>
                <a:solidFill>
                  <a:prstClr val="black"/>
                </a:solidFill>
                <a:effectLst/>
                <a:uLnTx/>
                <a:uFillTx/>
                <a:latin typeface="Arial"/>
                <a:ea typeface="+mn-ea"/>
                <a:cs typeface="+mn-cs"/>
              </a:rPr>
              <a:t> (</a:t>
            </a:r>
            <a:r>
              <a:rPr kumimoji="0" lang="en-US" sz="6400" b="1" i="0" u="none" strike="noStrike" kern="0" cap="none" spc="0" normalizeH="0" baseline="0" noProof="0" dirty="0">
                <a:ln>
                  <a:noFill/>
                </a:ln>
                <a:solidFill>
                  <a:prstClr val="black"/>
                </a:solidFill>
                <a:effectLst/>
                <a:uLnTx/>
                <a:uFillTx/>
                <a:latin typeface="Arial"/>
                <a:ea typeface="+mn-ea"/>
                <a:cs typeface="+mn-cs"/>
              </a:rPr>
              <a:t>FAFSA) </a:t>
            </a:r>
            <a:endParaRPr kumimoji="0" lang="en-US" sz="6400" b="1" i="0" u="sng" strike="noStrike" kern="0" cap="none" spc="0" normalizeH="0" baseline="0" noProof="0" dirty="0">
              <a:ln>
                <a:noFill/>
              </a:ln>
              <a:solidFill>
                <a:prstClr val="black"/>
              </a:solidFill>
              <a:effectLst/>
              <a:uLnTx/>
              <a:uFillTx/>
              <a:latin typeface="Arial"/>
              <a:ea typeface="+mn-ea"/>
              <a:cs typeface="+mn-cs"/>
            </a:endParaRPr>
          </a:p>
          <a:p>
            <a:pPr marL="1143000" marR="0" lvl="2" indent="-228600" algn="l" defTabSz="914400" rtl="0" eaLnBrk="0" fontAlgn="base" latinLnBrk="0" hangingPunct="0">
              <a:lnSpc>
                <a:spcPct val="100000"/>
              </a:lnSpc>
              <a:spcBef>
                <a:spcPct val="20000"/>
              </a:spcBef>
              <a:spcAft>
                <a:spcPct val="0"/>
              </a:spcAft>
              <a:buClr>
                <a:srgbClr val="00A4E3"/>
              </a:buClr>
              <a:buSzTx/>
              <a:buFont typeface="Wingdings" pitchFamily="2" charset="2"/>
              <a:buChar char="§"/>
              <a:tabLst/>
              <a:defRPr/>
            </a:pPr>
            <a:r>
              <a:rPr kumimoji="0" lang="en-US" sz="6400" b="0" i="0" u="none" strike="noStrike" kern="0" cap="none" spc="0" normalizeH="0" baseline="0" noProof="0" dirty="0">
                <a:ln>
                  <a:noFill/>
                </a:ln>
                <a:solidFill>
                  <a:prstClr val="black"/>
                </a:solidFill>
                <a:effectLst/>
                <a:uLnTx/>
                <a:uFillTx/>
                <a:latin typeface="Arial"/>
                <a:ea typeface="+mn-ea"/>
                <a:cs typeface="+mn-cs"/>
              </a:rPr>
              <a:t>Required by PHEAA, and some scholarship organizations as well</a:t>
            </a:r>
            <a:endParaRPr kumimoji="0" lang="en-US" sz="6400" b="1" i="0" u="sng" strike="noStrike" kern="0" cap="none" spc="0" normalizeH="0" baseline="0" noProof="0" dirty="0">
              <a:ln>
                <a:noFill/>
              </a:ln>
              <a:solidFill>
                <a:prstClr val="black"/>
              </a:solidFill>
              <a:effectLst/>
              <a:uLnTx/>
              <a:uFillTx/>
              <a:latin typeface="Arial"/>
              <a:ea typeface="+mn-ea"/>
              <a:cs typeface="+mn-cs"/>
            </a:endParaRPr>
          </a:p>
          <a:p>
            <a:pPr marL="914400" marR="0" lvl="2" indent="0" algn="l" defTabSz="914400" rtl="0" eaLnBrk="0" fontAlgn="base" latinLnBrk="0" hangingPunct="0">
              <a:lnSpc>
                <a:spcPct val="100000"/>
              </a:lnSpc>
              <a:spcBef>
                <a:spcPct val="20000"/>
              </a:spcBef>
              <a:spcAft>
                <a:spcPct val="0"/>
              </a:spcAft>
              <a:buClr>
                <a:srgbClr val="00A4E3"/>
              </a:buClr>
              <a:buSzTx/>
              <a:buFontTx/>
              <a:buNone/>
              <a:tabLst/>
              <a:defRPr/>
            </a:pPr>
            <a:endParaRPr kumimoji="0" lang="en-US" sz="6400" b="0" i="0" u="none" strike="noStrike" kern="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00A4E3"/>
              </a:buClr>
              <a:buSzTx/>
              <a:buFont typeface="Wingdings" pitchFamily="2" charset="2"/>
              <a:buChar char="§"/>
              <a:tabLst/>
              <a:defRPr/>
            </a:pPr>
            <a:r>
              <a:rPr kumimoji="0" lang="en-US" sz="8000" b="1" i="0" u="none" strike="noStrike" kern="0" cap="none" spc="0" normalizeH="0" baseline="0" noProof="0" dirty="0">
                <a:ln>
                  <a:noFill/>
                </a:ln>
                <a:solidFill>
                  <a:prstClr val="black"/>
                </a:solidFill>
                <a:effectLst/>
                <a:uLnTx/>
                <a:uFillTx/>
                <a:latin typeface="Arial"/>
                <a:ea typeface="+mn-ea"/>
                <a:cs typeface="+mn-cs"/>
              </a:rPr>
              <a:t>PA State Grant Forms </a:t>
            </a:r>
            <a:endParaRPr kumimoji="0" lang="en-US" sz="6400" b="0" i="0" u="none" strike="noStrike" kern="0" cap="none" spc="0" normalizeH="0" baseline="0" noProof="0" dirty="0">
              <a:ln>
                <a:noFill/>
              </a:ln>
              <a:solidFill>
                <a:prstClr val="black"/>
              </a:solidFill>
              <a:effectLst/>
              <a:uLnTx/>
              <a:uFillTx/>
              <a:latin typeface="Arial"/>
              <a:ea typeface="+mn-ea"/>
              <a:cs typeface="+mn-cs"/>
            </a:endParaRPr>
          </a:p>
          <a:p>
            <a:pPr marL="1143000" marR="0" lvl="2" indent="-228600" algn="l" defTabSz="914400" rtl="0" eaLnBrk="0" fontAlgn="base" latinLnBrk="0" hangingPunct="0">
              <a:lnSpc>
                <a:spcPct val="100000"/>
              </a:lnSpc>
              <a:spcBef>
                <a:spcPct val="20000"/>
              </a:spcBef>
              <a:spcAft>
                <a:spcPct val="0"/>
              </a:spcAft>
              <a:buClr>
                <a:srgbClr val="00A4E3"/>
              </a:buClr>
              <a:buSzTx/>
              <a:buFont typeface="Wingdings" pitchFamily="2" charset="2"/>
              <a:buChar char="§"/>
              <a:tabLst/>
              <a:defRPr/>
            </a:pPr>
            <a:r>
              <a:rPr kumimoji="0" lang="en-US" sz="6400" b="0" i="0" u="none" strike="noStrike" kern="0" cap="none" spc="0" normalizeH="0" baseline="0" noProof="0" dirty="0">
                <a:ln>
                  <a:noFill/>
                </a:ln>
                <a:solidFill>
                  <a:prstClr val="black"/>
                </a:solidFill>
                <a:effectLst/>
                <a:uLnTx/>
                <a:uFillTx/>
                <a:latin typeface="Arial"/>
                <a:ea typeface="+mn-ea"/>
                <a:cs typeface="+mn-cs"/>
              </a:rPr>
              <a:t>Required for first -year students</a:t>
            </a:r>
          </a:p>
          <a:p>
            <a:pPr marL="1143000" marR="0" lvl="2" indent="-228600" algn="l" defTabSz="914400" rtl="0" eaLnBrk="0" fontAlgn="base" latinLnBrk="0" hangingPunct="0">
              <a:lnSpc>
                <a:spcPct val="100000"/>
              </a:lnSpc>
              <a:spcBef>
                <a:spcPct val="20000"/>
              </a:spcBef>
              <a:spcAft>
                <a:spcPct val="0"/>
              </a:spcAft>
              <a:buClr>
                <a:srgbClr val="00A4E3"/>
              </a:buClr>
              <a:buSzTx/>
              <a:buFont typeface="Wingdings" pitchFamily="2" charset="2"/>
              <a:buChar char="§"/>
              <a:tabLst/>
              <a:defRPr/>
            </a:pPr>
            <a:r>
              <a:rPr kumimoji="0" lang="en-US" sz="6400" b="0" i="0" u="none" strike="noStrike" kern="0" cap="none" spc="0" normalizeH="0" baseline="0" noProof="0" dirty="0">
                <a:ln>
                  <a:noFill/>
                </a:ln>
                <a:solidFill>
                  <a:prstClr val="black"/>
                </a:solidFill>
                <a:effectLst/>
                <a:uLnTx/>
                <a:uFillTx/>
                <a:latin typeface="Arial"/>
                <a:ea typeface="+mn-ea"/>
                <a:cs typeface="+mn-cs"/>
              </a:rPr>
              <a:t>PA State Grant application process - </a:t>
            </a:r>
            <a:r>
              <a:rPr kumimoji="0" lang="en-US" sz="6400" b="1" i="0" u="sng" strike="noStrike" kern="0" cap="none" spc="0" normalizeH="0" baseline="0" noProof="0" dirty="0">
                <a:ln>
                  <a:noFill/>
                </a:ln>
                <a:solidFill>
                  <a:prstClr val="black"/>
                </a:solidFill>
                <a:effectLst/>
                <a:uLnTx/>
                <a:uFillTx/>
                <a:latin typeface="Arial"/>
                <a:ea typeface="+mn-ea"/>
                <a:cs typeface="+mn-cs"/>
                <a:hlinkClick r:id="rId4"/>
              </a:rPr>
              <a:t>www.pheaa.org</a:t>
            </a:r>
            <a:endParaRPr kumimoji="0" lang="en-US" sz="6400" b="1" i="0" u="sng" strike="noStrike" kern="0" cap="none" spc="0" normalizeH="0" baseline="0" noProof="0" dirty="0">
              <a:ln>
                <a:noFill/>
              </a:ln>
              <a:solidFill>
                <a:prstClr val="black"/>
              </a:solidFill>
              <a:effectLst/>
              <a:uLnTx/>
              <a:uFillTx/>
              <a:latin typeface="Arial"/>
              <a:ea typeface="+mn-ea"/>
              <a:cs typeface="+mn-cs"/>
            </a:endParaRPr>
          </a:p>
          <a:p>
            <a:pPr marL="914400" marR="0" lvl="2" indent="0" algn="l" defTabSz="914400" rtl="0" eaLnBrk="0" fontAlgn="base" latinLnBrk="0" hangingPunct="0">
              <a:lnSpc>
                <a:spcPct val="100000"/>
              </a:lnSpc>
              <a:spcBef>
                <a:spcPct val="20000"/>
              </a:spcBef>
              <a:spcAft>
                <a:spcPct val="0"/>
              </a:spcAft>
              <a:buClr>
                <a:srgbClr val="00A4E3"/>
              </a:buClr>
              <a:buSzTx/>
              <a:buFontTx/>
              <a:buNone/>
              <a:tabLst/>
              <a:defRPr/>
            </a:pPr>
            <a:endParaRPr kumimoji="0" lang="en-US" sz="6400" b="1" i="0" u="sng" strike="noStrike" kern="0" cap="none" spc="0" normalizeH="0" baseline="0" noProof="0" dirty="0">
              <a:ln>
                <a:noFill/>
              </a:ln>
              <a:solidFill>
                <a:prstClr val="black"/>
              </a:solidFill>
              <a:effectLst/>
              <a:uLnTx/>
              <a:uFillTx/>
              <a:latin typeface="Arial"/>
              <a:ea typeface="+mn-ea"/>
              <a:cs typeface="+mn-cs"/>
            </a:endParaRPr>
          </a:p>
          <a:p>
            <a:pPr marL="0" marR="0" lvl="0" indent="0" algn="l" defTabSz="914400" rtl="0" eaLnBrk="0" fontAlgn="base" latinLnBrk="0" hangingPunct="0">
              <a:lnSpc>
                <a:spcPct val="100000"/>
              </a:lnSpc>
              <a:spcBef>
                <a:spcPct val="20000"/>
              </a:spcBef>
              <a:spcAft>
                <a:spcPct val="0"/>
              </a:spcAft>
              <a:buClr>
                <a:srgbClr val="00A4E3"/>
              </a:buClr>
              <a:buSzTx/>
              <a:buFontTx/>
              <a:buNone/>
              <a:tabLst/>
              <a:defRPr/>
            </a:pPr>
            <a:r>
              <a:rPr kumimoji="0" lang="en-US" sz="7200" b="1" i="0" u="sng" strike="noStrike" kern="0" cap="none" spc="0" normalizeH="0" baseline="0" noProof="0" dirty="0">
                <a:ln>
                  <a:noFill/>
                </a:ln>
                <a:solidFill>
                  <a:prstClr val="black"/>
                </a:solidFill>
                <a:effectLst/>
                <a:uLnTx/>
                <a:uFillTx/>
                <a:latin typeface="Arial"/>
                <a:ea typeface="+mn-ea"/>
                <a:cs typeface="+mn-cs"/>
              </a:rPr>
              <a:t>Some Schools Require</a:t>
            </a:r>
            <a:r>
              <a:rPr kumimoji="0" lang="en-US" sz="8000" b="1" i="0" u="sng" strike="noStrike" kern="0" cap="none" spc="0" normalizeH="0" baseline="0" noProof="0" dirty="0">
                <a:ln>
                  <a:noFill/>
                </a:ln>
                <a:solidFill>
                  <a:prstClr val="black"/>
                </a:solidFill>
                <a:effectLst/>
                <a:uLnTx/>
                <a:uFillTx/>
                <a:latin typeface="Arial"/>
                <a:ea typeface="+mn-ea"/>
                <a:cs typeface="+mn-cs"/>
              </a:rPr>
              <a:t>: </a:t>
            </a:r>
          </a:p>
          <a:p>
            <a:pPr marL="342900" marR="0" lvl="0" indent="-342900" algn="l" defTabSz="914400" rtl="0" eaLnBrk="0" fontAlgn="base" latinLnBrk="0" hangingPunct="0">
              <a:lnSpc>
                <a:spcPct val="100000"/>
              </a:lnSpc>
              <a:spcBef>
                <a:spcPct val="20000"/>
              </a:spcBef>
              <a:spcAft>
                <a:spcPct val="0"/>
              </a:spcAft>
              <a:buClr>
                <a:srgbClr val="00A4E3"/>
              </a:buClr>
              <a:buSzTx/>
              <a:buFont typeface="Wingdings" panose="05000000000000000000" pitchFamily="2" charset="2"/>
              <a:buChar char="§"/>
              <a:tabLst/>
              <a:defRPr/>
            </a:pPr>
            <a:r>
              <a:rPr kumimoji="0" lang="en-US" sz="7200" b="1" i="0" u="none" strike="noStrike" kern="0" cap="none" spc="0" normalizeH="0" baseline="0" noProof="0" dirty="0">
                <a:ln>
                  <a:noFill/>
                </a:ln>
                <a:solidFill>
                  <a:prstClr val="black"/>
                </a:solidFill>
                <a:effectLst/>
                <a:uLnTx/>
                <a:uFillTx/>
                <a:latin typeface="Arial"/>
                <a:ea typeface="+mn-ea"/>
                <a:cs typeface="+mn-cs"/>
              </a:rPr>
              <a:t>CSS Profile </a:t>
            </a:r>
            <a:r>
              <a:rPr kumimoji="0" lang="en-US" sz="7200" b="0" i="0" u="none" strike="noStrike" kern="0" cap="none" spc="0" normalizeH="0" baseline="0" noProof="0" dirty="0">
                <a:ln>
                  <a:noFill/>
                </a:ln>
                <a:solidFill>
                  <a:prstClr val="black"/>
                </a:solidFill>
                <a:effectLst/>
                <a:uLnTx/>
                <a:uFillTx/>
                <a:latin typeface="Arial"/>
                <a:ea typeface="+mn-ea"/>
                <a:cs typeface="+mn-cs"/>
              </a:rPr>
              <a:t>(College Scholarship Service) </a:t>
            </a:r>
          </a:p>
          <a:p>
            <a:pPr marL="742950" marR="0" lvl="1" indent="-285750" algn="l" defTabSz="914400" rtl="0" eaLnBrk="0" fontAlgn="base" latinLnBrk="0" hangingPunct="0">
              <a:lnSpc>
                <a:spcPct val="100000"/>
              </a:lnSpc>
              <a:spcBef>
                <a:spcPct val="20000"/>
              </a:spcBef>
              <a:spcAft>
                <a:spcPct val="0"/>
              </a:spcAft>
              <a:buClr>
                <a:srgbClr val="00A4E3"/>
              </a:buClr>
              <a:buSzTx/>
              <a:buFont typeface="Wingdings" panose="05000000000000000000" pitchFamily="2" charset="2"/>
              <a:buChar char="§"/>
              <a:tabLst/>
              <a:defRPr/>
            </a:pPr>
            <a:r>
              <a:rPr kumimoji="0" lang="en-US" sz="7200" b="1" i="0" u="sng" strike="noStrike" kern="0" cap="none" spc="0" normalizeH="0" baseline="0" noProof="0" dirty="0">
                <a:ln>
                  <a:noFill/>
                </a:ln>
                <a:solidFill>
                  <a:prstClr val="black"/>
                </a:solidFill>
                <a:effectLst/>
                <a:uLnTx/>
                <a:uFillTx/>
                <a:latin typeface="Arial"/>
                <a:ea typeface="+mn-ea"/>
                <a:cs typeface="+mn-cs"/>
              </a:rPr>
              <a:t>https://student.collegeboard.org/css-financial-aid-profile</a:t>
            </a:r>
          </a:p>
          <a:p>
            <a:pPr marL="0" marR="0" lvl="0" indent="0" algn="l" defTabSz="914400" rtl="0" eaLnBrk="0" fontAlgn="base" latinLnBrk="0" hangingPunct="0">
              <a:lnSpc>
                <a:spcPct val="100000"/>
              </a:lnSpc>
              <a:spcBef>
                <a:spcPct val="20000"/>
              </a:spcBef>
              <a:spcAft>
                <a:spcPct val="0"/>
              </a:spcAft>
              <a:buClr>
                <a:srgbClr val="00A4E3"/>
              </a:buClr>
              <a:buSzTx/>
              <a:buFontTx/>
              <a:buNone/>
              <a:tabLst/>
              <a:defRPr/>
            </a:pPr>
            <a:endParaRPr kumimoji="0" lang="en-US" sz="7200" b="0" i="0" u="none" strike="noStrike" kern="0" cap="none" spc="0" normalizeH="0" baseline="0" noProof="0" dirty="0">
              <a:ln>
                <a:noFill/>
              </a:ln>
              <a:solidFill>
                <a:prstClr val="black"/>
              </a:solidFill>
              <a:effectLst/>
              <a:uLnTx/>
              <a:uFillTx/>
              <a:latin typeface="Arial"/>
              <a:ea typeface="+mn-ea"/>
              <a:cs typeface="+mn-cs"/>
            </a:endParaRPr>
          </a:p>
          <a:p>
            <a:pPr marL="342900" marR="0" lvl="0" indent="-342900" algn="l" defTabSz="914400" rtl="0" eaLnBrk="0" fontAlgn="base" latinLnBrk="0" hangingPunct="0">
              <a:lnSpc>
                <a:spcPct val="100000"/>
              </a:lnSpc>
              <a:spcBef>
                <a:spcPct val="20000"/>
              </a:spcBef>
              <a:spcAft>
                <a:spcPct val="0"/>
              </a:spcAft>
              <a:buClr>
                <a:srgbClr val="00A4E3"/>
              </a:buClr>
              <a:buSzTx/>
              <a:buFont typeface="Wingdings" panose="05000000000000000000" pitchFamily="2" charset="2"/>
              <a:buChar char="§"/>
              <a:tabLst/>
              <a:defRPr/>
            </a:pPr>
            <a:r>
              <a:rPr kumimoji="0" lang="en-US" sz="7200" b="1" i="0" u="none" strike="noStrike" kern="0" cap="none" spc="0" normalizeH="0" baseline="0" noProof="0" dirty="0">
                <a:ln>
                  <a:noFill/>
                </a:ln>
                <a:solidFill>
                  <a:prstClr val="black"/>
                </a:solidFill>
                <a:effectLst/>
                <a:uLnTx/>
                <a:uFillTx/>
                <a:latin typeface="Arial"/>
                <a:ea typeface="+mn-ea"/>
                <a:cs typeface="+mn-cs"/>
              </a:rPr>
              <a:t> Institutional Financial Aid Forms </a:t>
            </a:r>
          </a:p>
          <a:p>
            <a:pPr marL="742950" marR="0" lvl="1" indent="-285750" algn="l" defTabSz="914400" rtl="0" eaLnBrk="0" fontAlgn="base" latinLnBrk="0" hangingPunct="0">
              <a:lnSpc>
                <a:spcPct val="100000"/>
              </a:lnSpc>
              <a:spcBef>
                <a:spcPct val="20000"/>
              </a:spcBef>
              <a:spcAft>
                <a:spcPct val="0"/>
              </a:spcAft>
              <a:buClr>
                <a:srgbClr val="00A4E3"/>
              </a:buClr>
              <a:buSzTx/>
              <a:buFont typeface="Wingdings" panose="05000000000000000000" pitchFamily="2" charset="2"/>
              <a:buChar char="§"/>
              <a:tabLst/>
              <a:defRPr/>
            </a:pPr>
            <a:r>
              <a:rPr kumimoji="0" lang="en-US" sz="7200" b="0" i="0" u="none" strike="noStrike" kern="0" cap="none" spc="0" normalizeH="0" baseline="0" noProof="0" dirty="0">
                <a:ln>
                  <a:noFill/>
                </a:ln>
                <a:solidFill>
                  <a:prstClr val="black"/>
                </a:solidFill>
                <a:effectLst/>
                <a:uLnTx/>
                <a:uFillTx/>
                <a:latin typeface="Arial"/>
                <a:ea typeface="+mn-ea"/>
                <a:cs typeface="+mn-cs"/>
              </a:rPr>
              <a:t>Internal forms specific to each school</a:t>
            </a:r>
          </a:p>
          <a:p>
            <a:pPr marL="742950" marR="0" lvl="1" indent="-285750" algn="l" defTabSz="914400" rtl="0" eaLnBrk="0" fontAlgn="base" latinLnBrk="0" hangingPunct="0">
              <a:lnSpc>
                <a:spcPct val="100000"/>
              </a:lnSpc>
              <a:spcBef>
                <a:spcPct val="20000"/>
              </a:spcBef>
              <a:spcAft>
                <a:spcPct val="0"/>
              </a:spcAft>
              <a:buClr>
                <a:srgbClr val="00A4E3"/>
              </a:buClr>
              <a:buSzTx/>
              <a:buFont typeface="Wingdings" panose="05000000000000000000" pitchFamily="2" charset="2"/>
              <a:buChar char="§"/>
              <a:tabLst/>
              <a:defRPr/>
            </a:pPr>
            <a:r>
              <a:rPr kumimoji="0" lang="en-US" sz="7200" b="0" i="0" u="none" strike="noStrike" kern="0" cap="none" spc="0" normalizeH="0" baseline="0" noProof="0" dirty="0">
                <a:ln>
                  <a:noFill/>
                </a:ln>
                <a:solidFill>
                  <a:prstClr val="black"/>
                </a:solidFill>
                <a:effectLst/>
                <a:uLnTx/>
                <a:uFillTx/>
                <a:latin typeface="Arial"/>
                <a:ea typeface="+mn-ea"/>
                <a:cs typeface="+mn-cs"/>
              </a:rPr>
              <a:t>Required by some schools</a:t>
            </a:r>
          </a:p>
          <a:p>
            <a:pPr marL="457200" marR="0" lvl="1" indent="0" algn="l" defTabSz="914400" rtl="0" eaLnBrk="0" fontAlgn="base" latinLnBrk="0" hangingPunct="0">
              <a:lnSpc>
                <a:spcPct val="100000"/>
              </a:lnSpc>
              <a:spcBef>
                <a:spcPct val="20000"/>
              </a:spcBef>
              <a:spcAft>
                <a:spcPct val="0"/>
              </a:spcAft>
              <a:buClr>
                <a:srgbClr val="00A4E3"/>
              </a:buClr>
              <a:buSzTx/>
              <a:buFontTx/>
              <a:buNone/>
              <a:tabLst/>
              <a:defRPr/>
            </a:pPr>
            <a:endParaRPr kumimoji="0" lang="en-US" sz="6000" b="0" i="0" u="none" strike="noStrike" kern="0" cap="none" spc="0" normalizeH="0" baseline="0" noProof="0" dirty="0">
              <a:ln>
                <a:noFill/>
              </a:ln>
              <a:solidFill>
                <a:srgbClr val="606062"/>
              </a:solidFill>
              <a:effectLst/>
              <a:uLnTx/>
              <a:uFillTx/>
              <a:latin typeface="Arial"/>
              <a:ea typeface="+mn-ea"/>
              <a:cs typeface="+mn-cs"/>
            </a:endParaRPr>
          </a:p>
        </p:txBody>
      </p:sp>
    </p:spTree>
    <p:extLst>
      <p:ext uri="{BB962C8B-B14F-4D97-AF65-F5344CB8AC3E}">
        <p14:creationId xmlns:p14="http://schemas.microsoft.com/office/powerpoint/2010/main" val="37745837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dirty="0"/>
              <a:t>Know Your Deadlines</a:t>
            </a:r>
          </a:p>
        </p:txBody>
      </p:sp>
      <p:sp>
        <p:nvSpPr>
          <p:cNvPr id="4" name="Content Placeholder 1"/>
          <p:cNvSpPr>
            <a:spLocks noGrp="1"/>
          </p:cNvSpPr>
          <p:nvPr>
            <p:ph idx="1"/>
          </p:nvPr>
        </p:nvSpPr>
        <p:spPr/>
        <p:txBody>
          <a:bodyPr>
            <a:normAutofit fontScale="85000" lnSpcReduction="10000"/>
          </a:bodyPr>
          <a:lstStyle/>
          <a:p>
            <a:pPr>
              <a:lnSpc>
                <a:spcPct val="120000"/>
              </a:lnSpc>
              <a:spcBef>
                <a:spcPts val="672"/>
              </a:spcBef>
            </a:pPr>
            <a:r>
              <a:rPr lang="en-US" dirty="0"/>
              <a:t>Admission applications</a:t>
            </a:r>
          </a:p>
          <a:p>
            <a:pPr>
              <a:lnSpc>
                <a:spcPct val="120000"/>
              </a:lnSpc>
              <a:spcBef>
                <a:spcPts val="672"/>
              </a:spcBef>
            </a:pPr>
            <a:r>
              <a:rPr lang="en-US" dirty="0"/>
              <a:t>Scholarship applications</a:t>
            </a:r>
          </a:p>
          <a:p>
            <a:pPr>
              <a:lnSpc>
                <a:spcPct val="120000"/>
              </a:lnSpc>
              <a:spcBef>
                <a:spcPts val="672"/>
              </a:spcBef>
            </a:pPr>
            <a:r>
              <a:rPr lang="en-US" b="1" dirty="0"/>
              <a:t>Federal, State &amp; school deadlines exist </a:t>
            </a:r>
          </a:p>
          <a:p>
            <a:pPr>
              <a:lnSpc>
                <a:spcPct val="120000"/>
              </a:lnSpc>
              <a:spcBef>
                <a:spcPts val="672"/>
              </a:spcBef>
            </a:pPr>
            <a:r>
              <a:rPr lang="en-US" b="1" dirty="0"/>
              <a:t>PA State Grant Deadlines for FAFSA® </a:t>
            </a:r>
          </a:p>
          <a:p>
            <a:pPr lvl="1">
              <a:lnSpc>
                <a:spcPct val="120000"/>
              </a:lnSpc>
              <a:spcBef>
                <a:spcPts val="672"/>
              </a:spcBef>
            </a:pPr>
            <a:r>
              <a:rPr lang="en-US" b="1" dirty="0">
                <a:solidFill>
                  <a:srgbClr val="AA2064"/>
                </a:solidFill>
              </a:rPr>
              <a:t>May 1, 2025 </a:t>
            </a:r>
            <a:r>
              <a:rPr lang="en-US" dirty="0"/>
              <a:t>– First-time and renewal students attending colleges, universities &amp; college transferrable programs (excluding community colleges) </a:t>
            </a:r>
          </a:p>
          <a:p>
            <a:pPr lvl="1">
              <a:lnSpc>
                <a:spcPct val="120000"/>
              </a:lnSpc>
              <a:spcBef>
                <a:spcPts val="672"/>
              </a:spcBef>
            </a:pPr>
            <a:r>
              <a:rPr lang="en-US" b="1" dirty="0">
                <a:solidFill>
                  <a:srgbClr val="AA2064"/>
                </a:solidFill>
              </a:rPr>
              <a:t>August 1, 2025 </a:t>
            </a:r>
            <a:r>
              <a:rPr lang="en-US" dirty="0"/>
              <a:t>– First-time students attending community college; a business, trade or technical schools, hospital school of nursing; Open Admissions Institutions or a 2-year non-transferrable degree program at a Jr or 4-year college. </a:t>
            </a:r>
          </a:p>
          <a:p>
            <a:pPr marL="0" indent="0" algn="ctr">
              <a:lnSpc>
                <a:spcPct val="120000"/>
              </a:lnSpc>
              <a:spcBef>
                <a:spcPts val="672"/>
              </a:spcBef>
              <a:buNone/>
            </a:pPr>
            <a:r>
              <a:rPr lang="en-US" sz="3800" b="1" u="sng" dirty="0">
                <a:solidFill>
                  <a:prstClr val="black"/>
                </a:solidFill>
                <a:highlight>
                  <a:srgbClr val="FFFF00"/>
                </a:highlight>
              </a:rPr>
              <a:t>File the FAFSA® by the earliest deadline</a:t>
            </a:r>
            <a:endParaRPr lang="en-US" sz="3800" b="1" u="sng" dirty="0">
              <a:highlight>
                <a:srgbClr val="FFFF00"/>
              </a:highlight>
            </a:endParaRPr>
          </a:p>
        </p:txBody>
      </p:sp>
      <p:pic>
        <p:nvPicPr>
          <p:cNvPr id="2" name="Picture 1">
            <a:extLst>
              <a:ext uri="{FF2B5EF4-FFF2-40B4-BE49-F238E27FC236}">
                <a16:creationId xmlns:a16="http://schemas.microsoft.com/office/drawing/2014/main" id="{B15123EC-8B0A-119E-F990-A560F52A126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rot="1406380">
            <a:off x="6474607" y="1845790"/>
            <a:ext cx="5946559" cy="541151"/>
          </a:xfrm>
          <a:prstGeom prst="rect">
            <a:avLst/>
          </a:prstGeom>
        </p:spPr>
      </p:pic>
    </p:spTree>
    <p:extLst>
      <p:ext uri="{BB962C8B-B14F-4D97-AF65-F5344CB8AC3E}">
        <p14:creationId xmlns:p14="http://schemas.microsoft.com/office/powerpoint/2010/main" val="4024746736"/>
      </p:ext>
    </p:extLst>
  </p:cSld>
  <p:clrMapOvr>
    <a:masterClrMapping/>
  </p:clrMapOvr>
  <p:transition spd="slow">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a:spLocks noGrp="1"/>
          </p:cNvSpPr>
          <p:nvPr>
            <p:ph type="title"/>
          </p:nvPr>
        </p:nvSpPr>
        <p:spPr>
          <a:prstGeom prst="rect">
            <a:avLst/>
          </a:prstGeom>
        </p:spPr>
        <p:txBody>
          <a:bodyPr/>
          <a:lstStyle/>
          <a:p>
            <a:r>
              <a:rPr lang="en-US"/>
              <a:t>Your Presenter</a:t>
            </a:r>
            <a:endParaRPr lang="en-US" dirty="0"/>
          </a:p>
        </p:txBody>
      </p:sp>
      <p:sp>
        <p:nvSpPr>
          <p:cNvPr id="2" name="Slide Number Placeholder 1">
            <a:extLst>
              <a:ext uri="{FF2B5EF4-FFF2-40B4-BE49-F238E27FC236}">
                <a16:creationId xmlns:a16="http://schemas.microsoft.com/office/drawing/2014/main" id="{09843BB7-28CD-A649-B919-7528CADDAC20}"/>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AA9F2-51A7-FA4F-B019-4D81CA3B727C}" type="slidenum">
              <a:rPr kumimoji="0" lang="en-US" sz="1400" b="0" i="0" u="none" strike="noStrike" kern="1200" cap="none" spc="0" normalizeH="0" baseline="0" noProof="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pic>
        <p:nvPicPr>
          <p:cNvPr id="3" name="Picture 2">
            <a:extLst>
              <a:ext uri="{FF2B5EF4-FFF2-40B4-BE49-F238E27FC236}">
                <a16:creationId xmlns:a16="http://schemas.microsoft.com/office/drawing/2014/main" id="{F3A2806F-FB0D-5F4C-20C8-3C4A42DF4D5C}"/>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l="3071" t="2751" r="2493" b="1"/>
          <a:stretch/>
        </p:blipFill>
        <p:spPr>
          <a:xfrm>
            <a:off x="7620001" y="356030"/>
            <a:ext cx="1509831" cy="2031143"/>
          </a:xfrm>
          <a:prstGeom prst="ellipse">
            <a:avLst/>
          </a:prstGeom>
          <a:ln w="63500" cap="rnd">
            <a:solidFill>
              <a:schemeClr val="accent2">
                <a:lumMod val="60000"/>
                <a:lumOff val="40000"/>
              </a:schemeClr>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
        <p:nvSpPr>
          <p:cNvPr id="8" name="Rectangle 7"/>
          <p:cNvSpPr/>
          <p:nvPr/>
        </p:nvSpPr>
        <p:spPr>
          <a:xfrm>
            <a:off x="1752600" y="2514600"/>
            <a:ext cx="8610600" cy="3840026"/>
          </a:xfrm>
          <a:prstGeom prst="rect">
            <a:avLst/>
          </a:prstGeom>
          <a:solidFill>
            <a:schemeClr val="bg1"/>
          </a:solidFill>
        </p:spPr>
        <p:txBody>
          <a:bodyPr wrap="square">
            <a:spAutoFit/>
          </a:bodyPr>
          <a:lstStyle/>
          <a:p>
            <a:pPr marL="0" marR="0" lvl="0" indent="0" algn="l" defTabSz="914400" rtl="0" eaLnBrk="1" fontAlgn="auto" latinLnBrk="0" hangingPunct="1">
              <a:lnSpc>
                <a:spcPct val="90000"/>
              </a:lnSpc>
              <a:spcBef>
                <a:spcPts val="0"/>
              </a:spcBef>
              <a:spcAft>
                <a:spcPts val="650"/>
              </a:spcAft>
              <a:buClrTx/>
              <a:buSzTx/>
              <a:buFontTx/>
              <a:buNone/>
              <a:tabLst/>
              <a:defRPr/>
            </a:pPr>
            <a:r>
              <a:rPr kumimoji="0" lang="en-US" sz="3200" b="1" i="0" u="none" strike="noStrike" kern="1200" cap="none" spc="0" normalizeH="0" baseline="0" noProof="0" dirty="0">
                <a:ln>
                  <a:noFill/>
                </a:ln>
                <a:solidFill>
                  <a:srgbClr val="007299"/>
                </a:solidFill>
                <a:effectLst/>
                <a:uLnTx/>
                <a:uFillTx/>
                <a:latin typeface="Arial"/>
                <a:ea typeface="+mn-ea"/>
                <a:cs typeface="+mn-cs"/>
              </a:rPr>
              <a:t>Tiffanie A. DeVan</a:t>
            </a:r>
          </a:p>
          <a:p>
            <a:pPr marL="0" marR="0" lvl="0" indent="0" algn="l" defTabSz="914400" rtl="0" eaLnBrk="1" fontAlgn="auto" latinLnBrk="0" hangingPunct="1">
              <a:lnSpc>
                <a:spcPct val="90000"/>
              </a:lnSpc>
              <a:spcBef>
                <a:spcPts val="300"/>
              </a:spcBef>
              <a:spcAft>
                <a:spcPts val="3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Higher Education Access Partner</a:t>
            </a:r>
          </a:p>
          <a:p>
            <a:pPr marL="0" marR="0" lvl="0" indent="0" algn="l" defTabSz="914400" rtl="0" eaLnBrk="1" fontAlgn="auto" latinLnBrk="0" hangingPunct="1">
              <a:lnSpc>
                <a:spcPct val="90000"/>
              </a:lnSpc>
              <a:spcBef>
                <a:spcPts val="300"/>
              </a:spcBef>
              <a:spcAft>
                <a:spcPts val="3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PA Higher Education Assistance Agency (PHEAA)</a:t>
            </a:r>
          </a:p>
          <a:p>
            <a:pPr marL="0" marR="0" lvl="0" indent="0" algn="l" defTabSz="914400" rtl="0" eaLnBrk="1" fontAlgn="auto" latinLnBrk="0" hangingPunct="1">
              <a:lnSpc>
                <a:spcPct val="90000"/>
              </a:lnSpc>
              <a:spcBef>
                <a:spcPts val="300"/>
              </a:spcBef>
              <a:spcAft>
                <a:spcPts val="3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rPr>
              <a:t>717-884-2200</a:t>
            </a:r>
          </a:p>
          <a:p>
            <a:pPr marL="0" marR="0" lvl="0" indent="0" algn="l" defTabSz="914400" rtl="0" eaLnBrk="1" fontAlgn="auto" latinLnBrk="0" hangingPunct="1">
              <a:lnSpc>
                <a:spcPct val="90000"/>
              </a:lnSpc>
              <a:spcBef>
                <a:spcPts val="300"/>
              </a:spcBef>
              <a:spcAft>
                <a:spcPts val="30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Arial"/>
                <a:ea typeface="+mn-ea"/>
                <a:cs typeface="+mn-cs"/>
                <a:hlinkClick r:id="rId4"/>
              </a:rPr>
              <a:t>tiffanie.devan@pheaa.org</a:t>
            </a: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90000"/>
              </a:lnSpc>
              <a:spcBef>
                <a:spcPts val="300"/>
              </a:spcBef>
              <a:spcAft>
                <a:spcPts val="3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90000"/>
              </a:lnSpc>
              <a:spcBef>
                <a:spcPts val="300"/>
              </a:spcBef>
              <a:spcAft>
                <a:spcPts val="30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a:ea typeface="+mn-ea"/>
                <a:cs typeface="+mn-cs"/>
              </a:rPr>
              <a:t>Counties</a:t>
            </a:r>
            <a:r>
              <a:rPr kumimoji="0" lang="en-US" sz="2400" b="0" i="0" u="none" strike="noStrike" kern="1200" cap="none" spc="0" normalizeH="0" baseline="0" noProof="0" dirty="0">
                <a:ln>
                  <a:noFill/>
                </a:ln>
                <a:solidFill>
                  <a:prstClr val="black"/>
                </a:solidFill>
                <a:effectLst/>
                <a:uLnTx/>
                <a:uFillTx/>
                <a:latin typeface="Arial"/>
                <a:ea typeface="+mn-ea"/>
                <a:cs typeface="+mn-cs"/>
              </a:rPr>
              <a:t>: Dauphin, Juniata, Mifflin, Northumberland, Perry, Schuylkill, Snyder &amp; Union </a:t>
            </a:r>
            <a:endParaRPr kumimoji="0" lang="en-US" sz="2800" b="0" i="0" u="none" strike="noStrike" kern="1200" cap="none" spc="0" normalizeH="0" baseline="0" noProof="0" dirty="0">
              <a:ln>
                <a:noFill/>
              </a:ln>
              <a:solidFill>
                <a:prstClr val="black"/>
              </a:solidFill>
              <a:effectLst/>
              <a:uLnTx/>
              <a:uFillTx/>
              <a:latin typeface="Arial"/>
              <a:ea typeface="+mn-ea"/>
              <a:cs typeface="+mn-cs"/>
            </a:endParaRPr>
          </a:p>
          <a:p>
            <a:pPr marL="0" marR="0" lvl="0" indent="0" algn="l" defTabSz="914400" rtl="0" eaLnBrk="1" fontAlgn="auto" latinLnBrk="0" hangingPunct="1">
              <a:lnSpc>
                <a:spcPct val="90000"/>
              </a:lnSpc>
              <a:spcBef>
                <a:spcPts val="300"/>
              </a:spcBef>
              <a:spcAft>
                <a:spcPts val="30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3537893627"/>
      </p:ext>
    </p:extLst>
  </p:cSld>
  <p:clrMapOvr>
    <a:masterClrMapping/>
  </p:clrMapOvr>
  <p:transition spd="slow">
    <p:wipe dir="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altLang="en-US" sz="3600" u="sng" dirty="0">
                <a:latin typeface="Oswald"/>
              </a:rPr>
              <a:t>Free</a:t>
            </a:r>
            <a:r>
              <a:rPr lang="en-US" altLang="en-US" sz="3600" dirty="0">
                <a:latin typeface="Oswald"/>
              </a:rPr>
              <a:t> Application for Federal Student Aid (FAFSA</a:t>
            </a:r>
            <a:r>
              <a:rPr lang="en-US" altLang="en-US" sz="3600" baseline="30000" dirty="0">
                <a:latin typeface="Arial" panose="020B0604020202020204" pitchFamily="34" charset="0"/>
                <a:cs typeface="Arial" panose="020B0604020202020204" pitchFamily="34" charset="0"/>
              </a:rPr>
              <a:t>®</a:t>
            </a:r>
            <a:r>
              <a:rPr lang="en-US" altLang="en-US" sz="3600" dirty="0">
                <a:latin typeface="Oswald"/>
              </a:rPr>
              <a:t>) </a:t>
            </a:r>
            <a:endParaRPr lang="en-US" spc="-150" dirty="0"/>
          </a:p>
        </p:txBody>
      </p:sp>
      <p:sp>
        <p:nvSpPr>
          <p:cNvPr id="2" name="Slide Number Placeholder 1">
            <a:extLst>
              <a:ext uri="{FF2B5EF4-FFF2-40B4-BE49-F238E27FC236}">
                <a16:creationId xmlns:a16="http://schemas.microsoft.com/office/drawing/2014/main" id="{D63ECB5B-1781-A74D-A53D-3FC061CBE7B6}"/>
              </a:ext>
            </a:extLst>
          </p:cNvPr>
          <p:cNvSpPr>
            <a:spLocks noGrp="1"/>
          </p:cNvSpPr>
          <p:nvPr>
            <p:ph type="sldNum" sz="quarter" idx="12"/>
          </p:nvPr>
        </p:nvSpPr>
        <p:spPr/>
        <p:txBody>
          <a:bodyPr/>
          <a:lstStyle/>
          <a:p>
            <a:fld id="{3ECAA9F2-51A7-FA4F-B019-4D81CA3B727C}" type="slidenum">
              <a:rPr lang="en-US" smtClean="0"/>
              <a:pPr/>
              <a:t>20</a:t>
            </a:fld>
            <a:endParaRPr lang="en-US" dirty="0"/>
          </a:p>
        </p:txBody>
      </p:sp>
      <p:sp>
        <p:nvSpPr>
          <p:cNvPr id="5" name="Content Placeholder 7">
            <a:extLst>
              <a:ext uri="{FF2B5EF4-FFF2-40B4-BE49-F238E27FC236}">
                <a16:creationId xmlns:a16="http://schemas.microsoft.com/office/drawing/2014/main" id="{1AD40F07-79CA-D601-B8F6-43B1D11608DA}"/>
              </a:ext>
            </a:extLst>
          </p:cNvPr>
          <p:cNvSpPr txBox="1">
            <a:spLocks/>
          </p:cNvSpPr>
          <p:nvPr/>
        </p:nvSpPr>
        <p:spPr>
          <a:xfrm>
            <a:off x="402337" y="1532756"/>
            <a:ext cx="2459736" cy="4830763"/>
          </a:xfrm>
          <a:prstGeom prst="rect">
            <a:avLst/>
          </a:prstGeom>
        </p:spPr>
        <p:txBody>
          <a:bodyPr>
            <a:noAutofit/>
          </a:bodyPr>
          <a:lstStyle>
            <a:lvl1pPr marL="342900" indent="-342900" algn="l" defTabSz="914400" rtl="0" eaLnBrk="1" latinLnBrk="0" hangingPunct="1">
              <a:lnSpc>
                <a:spcPct val="100000"/>
              </a:lnSpc>
              <a:spcBef>
                <a:spcPts val="650"/>
              </a:spcBef>
              <a:spcAft>
                <a:spcPts val="300"/>
              </a:spcAft>
              <a:buClr>
                <a:srgbClr val="007299"/>
              </a:buClr>
              <a:buFont typeface="Arial" pitchFamily="34" charset="0"/>
              <a:buChar char="•"/>
              <a:defRPr sz="2800" kern="1200">
                <a:solidFill>
                  <a:schemeClr val="tx1"/>
                </a:solidFill>
                <a:latin typeface="+mn-lt"/>
                <a:ea typeface="+mn-ea"/>
                <a:cs typeface="Arial"/>
              </a:defRPr>
            </a:lvl1pPr>
            <a:lvl2pPr marL="742950" indent="-285750" algn="l" defTabSz="914400" rtl="0" eaLnBrk="1" latinLnBrk="0" hangingPunct="1">
              <a:lnSpc>
                <a:spcPct val="100000"/>
              </a:lnSpc>
              <a:spcBef>
                <a:spcPts val="300"/>
              </a:spcBef>
              <a:spcAft>
                <a:spcPts val="300"/>
              </a:spcAft>
              <a:buClr>
                <a:srgbClr val="007299"/>
              </a:buClr>
              <a:buFont typeface="System Font Regular"/>
              <a:buChar char="-"/>
              <a:defRPr sz="2400" kern="1200">
                <a:solidFill>
                  <a:schemeClr val="tx1"/>
                </a:solidFill>
                <a:latin typeface="+mn-lt"/>
                <a:ea typeface="+mn-ea"/>
                <a:cs typeface="Arial"/>
              </a:defRPr>
            </a:lvl2pPr>
            <a:lvl3pPr marL="1143000" indent="-228600" algn="l" defTabSz="914400" rtl="0" eaLnBrk="1" latinLnBrk="0" hangingPunct="1">
              <a:lnSpc>
                <a:spcPct val="100000"/>
              </a:lnSpc>
              <a:spcBef>
                <a:spcPts val="300"/>
              </a:spcBef>
              <a:spcAft>
                <a:spcPts val="300"/>
              </a:spcAft>
              <a:buClr>
                <a:srgbClr val="007299"/>
              </a:buClr>
              <a:buSzPct val="80000"/>
              <a:buFont typeface="Arial" panose="020B0604020202020204" pitchFamily="34" charset="0"/>
              <a:buChar char="•"/>
              <a:defRPr sz="2400" kern="1200">
                <a:solidFill>
                  <a:schemeClr val="tx1"/>
                </a:solidFill>
                <a:latin typeface="+mn-lt"/>
                <a:ea typeface="+mn-ea"/>
                <a:cs typeface="Arial"/>
              </a:defRPr>
            </a:lvl3pPr>
            <a:lvl4pPr marL="1600200" indent="-228600" algn="l" defTabSz="914400" rtl="0" eaLnBrk="1" latinLnBrk="0" hangingPunct="1">
              <a:lnSpc>
                <a:spcPct val="100000"/>
              </a:lnSpc>
              <a:spcBef>
                <a:spcPts val="300"/>
              </a:spcBef>
              <a:spcAft>
                <a:spcPts val="300"/>
              </a:spcAft>
              <a:buClr>
                <a:srgbClr val="007299"/>
              </a:buClr>
              <a:buSzPct val="70000"/>
              <a:buFont typeface="Lucida Grande"/>
              <a:buChar char="►"/>
              <a:defRPr sz="2000" kern="1200">
                <a:solidFill>
                  <a:schemeClr val="tx1"/>
                </a:solidFill>
                <a:latin typeface="+mn-lt"/>
                <a:ea typeface="+mn-ea"/>
                <a:cs typeface="Arial"/>
              </a:defRPr>
            </a:lvl4pPr>
            <a:lvl5pPr marL="2057400" indent="-228600" algn="l" defTabSz="914400" rtl="0" eaLnBrk="1" latinLnBrk="0" hangingPunct="1">
              <a:lnSpc>
                <a:spcPct val="100000"/>
              </a:lnSpc>
              <a:spcBef>
                <a:spcPts val="300"/>
              </a:spcBef>
              <a:spcAft>
                <a:spcPts val="300"/>
              </a:spcAft>
              <a:buClr>
                <a:srgbClr val="007299"/>
              </a:buClr>
              <a:buFont typeface="Arial"/>
              <a:buChar char="•"/>
              <a:defRPr sz="2000" kern="1200">
                <a:solidFill>
                  <a:schemeClr val="tx1"/>
                </a:solidFill>
                <a:latin typeface="+mn-lt"/>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10000"/>
              </a:lnSpc>
              <a:buClr>
                <a:srgbClr val="3C8A8E"/>
              </a:buClr>
            </a:pPr>
            <a:endParaRPr lang="en-US" sz="1600" dirty="0"/>
          </a:p>
        </p:txBody>
      </p:sp>
      <p:sp>
        <p:nvSpPr>
          <p:cNvPr id="7" name="TextBox 6">
            <a:extLst>
              <a:ext uri="{FF2B5EF4-FFF2-40B4-BE49-F238E27FC236}">
                <a16:creationId xmlns:a16="http://schemas.microsoft.com/office/drawing/2014/main" id="{035CCC8C-A1B0-731B-01E8-FD5EC0B58372}"/>
              </a:ext>
            </a:extLst>
          </p:cNvPr>
          <p:cNvSpPr txBox="1"/>
          <p:nvPr/>
        </p:nvSpPr>
        <p:spPr>
          <a:xfrm>
            <a:off x="136850" y="1702670"/>
            <a:ext cx="6528109" cy="4585871"/>
          </a:xfrm>
          <a:prstGeom prst="rect">
            <a:avLst/>
          </a:prstGeom>
          <a:noFill/>
        </p:spPr>
        <p:txBody>
          <a:bodyPr wrap="square">
            <a:spAutoFit/>
          </a:bodyPr>
          <a:lstStyle/>
          <a:p>
            <a:r>
              <a:rPr lang="en-US" altLang="en-US" b="1" dirty="0">
                <a:solidFill>
                  <a:srgbClr val="7030A0"/>
                </a:solidFill>
              </a:rPr>
              <a:t>FAFSA</a:t>
            </a:r>
            <a:r>
              <a:rPr lang="en-US" altLang="en-US" b="1" baseline="30000" dirty="0">
                <a:solidFill>
                  <a:srgbClr val="7030A0"/>
                </a:solidFill>
                <a:cs typeface="Arial" panose="020B0604020202020204" pitchFamily="34" charset="0"/>
              </a:rPr>
              <a:t>®</a:t>
            </a:r>
            <a:r>
              <a:rPr lang="en-US" altLang="en-US" b="1" dirty="0">
                <a:solidFill>
                  <a:srgbClr val="7030A0"/>
                </a:solidFill>
              </a:rPr>
              <a:t> - primary form used to determine financial aid eligibility for:</a:t>
            </a:r>
          </a:p>
          <a:p>
            <a:pPr marL="742950" lvl="1" indent="-285750">
              <a:buFont typeface="Arial" panose="020B0604020202020204" pitchFamily="34" charset="0"/>
              <a:buChar char="•"/>
            </a:pPr>
            <a:endParaRPr lang="en-US" altLang="en-US" sz="2000" dirty="0"/>
          </a:p>
          <a:p>
            <a:pPr marL="742950" lvl="1" indent="-285750">
              <a:buFont typeface="Arial" panose="020B0604020202020204" pitchFamily="34" charset="0"/>
              <a:buChar char="•"/>
            </a:pPr>
            <a:r>
              <a:rPr lang="en-US" altLang="en-US" dirty="0"/>
              <a:t>Federal &amp; State Aid</a:t>
            </a:r>
          </a:p>
          <a:p>
            <a:pPr marL="742950" lvl="1" indent="-285750">
              <a:buFont typeface="Arial" panose="020B0604020202020204" pitchFamily="34" charset="0"/>
              <a:buChar char="•"/>
            </a:pPr>
            <a:r>
              <a:rPr lang="en-US" altLang="en-US" dirty="0"/>
              <a:t>School Aid</a:t>
            </a:r>
          </a:p>
          <a:p>
            <a:pPr marL="742950" lvl="1" indent="-285750">
              <a:buFont typeface="Arial" panose="020B0604020202020204" pitchFamily="34" charset="0"/>
              <a:buChar char="•"/>
            </a:pPr>
            <a:r>
              <a:rPr lang="en-US" altLang="en-US" dirty="0"/>
              <a:t>Some scholarship programs</a:t>
            </a:r>
          </a:p>
          <a:p>
            <a:pPr marL="742950" lvl="1" indent="-285750">
              <a:buFont typeface="Arial" panose="020B0604020202020204" pitchFamily="34" charset="0"/>
              <a:buChar char="•"/>
            </a:pPr>
            <a:r>
              <a:rPr lang="en-US" altLang="en-US" dirty="0"/>
              <a:t>File </a:t>
            </a:r>
            <a:r>
              <a:rPr lang="en-US" altLang="en-US" u="sng" dirty="0"/>
              <a:t>annually</a:t>
            </a:r>
            <a:r>
              <a:rPr lang="en-US" altLang="en-US" dirty="0"/>
              <a:t> (beginning Sr. year in high school)</a:t>
            </a:r>
          </a:p>
          <a:p>
            <a:pPr marL="285750" indent="-285750">
              <a:buFont typeface="Arial" panose="020B0604020202020204" pitchFamily="34" charset="0"/>
              <a:buChar char="•"/>
            </a:pPr>
            <a:endParaRPr lang="en-US" altLang="en-US" dirty="0"/>
          </a:p>
          <a:p>
            <a:pPr marR="0" lvl="0" algn="l" defTabSz="914400" rtl="0" eaLnBrk="1" fontAlgn="auto" latinLnBrk="0" hangingPunct="1">
              <a:lnSpc>
                <a:spcPct val="100000"/>
              </a:lnSpc>
              <a:spcBef>
                <a:spcPts val="0"/>
              </a:spcBef>
              <a:spcAft>
                <a:spcPts val="0"/>
              </a:spcAft>
              <a:buClrTx/>
              <a:buSzTx/>
              <a:tabLst/>
              <a:defRPr/>
            </a:pPr>
            <a:r>
              <a:rPr kumimoji="0" lang="en-US" altLang="en-US" sz="1800" b="0" i="0" u="none" strike="noStrike" kern="1200" cap="none" spc="0" normalizeH="0" baseline="0" noProof="0" dirty="0">
                <a:ln>
                  <a:noFill/>
                </a:ln>
                <a:solidFill>
                  <a:prstClr val="black"/>
                </a:solidFill>
                <a:effectLst/>
                <a:uLnTx/>
                <a:uFillTx/>
                <a:latin typeface="Arial"/>
                <a:ea typeface="+mn-ea"/>
                <a:cs typeface="+mn-cs"/>
              </a:rPr>
              <a:t>Student &amp; required </a:t>
            </a:r>
            <a:r>
              <a:rPr kumimoji="0" lang="en-US" altLang="en-US" sz="1800" b="0" i="0" u="sng" strike="noStrike" kern="1200" cap="none" spc="0" normalizeH="0" baseline="0" noProof="0" dirty="0">
                <a:ln>
                  <a:noFill/>
                </a:ln>
                <a:solidFill>
                  <a:prstClr val="black"/>
                </a:solidFill>
                <a:effectLst/>
                <a:uLnTx/>
                <a:uFillTx/>
                <a:latin typeface="Arial"/>
                <a:ea typeface="+mn-ea"/>
                <a:cs typeface="+mn-cs"/>
              </a:rPr>
              <a:t>contributors</a:t>
            </a:r>
            <a:r>
              <a:rPr kumimoji="0" lang="en-US" altLang="en-US" sz="1800" b="0" i="0" u="none" strike="noStrike" kern="1200" cap="none" spc="0" normalizeH="0" baseline="0" noProof="0" dirty="0">
                <a:ln>
                  <a:noFill/>
                </a:ln>
                <a:solidFill>
                  <a:prstClr val="black"/>
                </a:solidFill>
                <a:effectLst/>
                <a:uLnTx/>
                <a:uFillTx/>
                <a:latin typeface="Arial"/>
                <a:ea typeface="+mn-ea"/>
                <a:cs typeface="+mn-cs"/>
              </a:rPr>
              <a:t> (parents) must:</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highlight>
                  <a:srgbClr val="FFFF00"/>
                </a:highlight>
                <a:uLnTx/>
                <a:uFillTx/>
                <a:latin typeface="Arial"/>
                <a:ea typeface="+mn-ea"/>
                <a:cs typeface="+mn-cs"/>
              </a:rPr>
              <a:t>Provide consent for FSA to retrieve &amp; disclose federal tax information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en-US" sz="1800" b="0" i="0" u="none" strike="noStrike" kern="1200" cap="none" spc="0" normalizeH="0" baseline="0" noProof="0" dirty="0">
                <a:ln>
                  <a:noFill/>
                </a:ln>
                <a:solidFill>
                  <a:prstClr val="black"/>
                </a:solidFill>
                <a:effectLst/>
                <a:uLnTx/>
                <a:uFillTx/>
                <a:latin typeface="Arial"/>
                <a:ea typeface="+mn-ea"/>
                <a:cs typeface="+mn-cs"/>
              </a:rPr>
              <a:t>Log in with their own FSA IDs to complete their respective sections &amp; sign form</a:t>
            </a:r>
          </a:p>
          <a:p>
            <a:pPr marR="0" lvl="1" algn="l" defTabSz="914400" rtl="0" eaLnBrk="1" fontAlgn="auto" latinLnBrk="0" hangingPunct="1">
              <a:lnSpc>
                <a:spcPct val="100000"/>
              </a:lnSpc>
              <a:spcBef>
                <a:spcPts val="0"/>
              </a:spcBef>
              <a:spcAft>
                <a:spcPts val="0"/>
              </a:spcAft>
              <a:buClrTx/>
              <a:buSzTx/>
              <a:tabLst/>
              <a:defRPr/>
            </a:pPr>
            <a:endParaRPr lang="en-US" altLang="en-US" sz="2000" b="1" dirty="0">
              <a:solidFill>
                <a:srgbClr val="7030A0"/>
              </a:solidFill>
            </a:endParaRPr>
          </a:p>
          <a:p>
            <a:r>
              <a:rPr lang="en-US" altLang="en-US" b="1" dirty="0">
                <a:solidFill>
                  <a:srgbClr val="7030A0"/>
                </a:solidFill>
              </a:rPr>
              <a:t>2025-26 FAFSA</a:t>
            </a:r>
            <a:r>
              <a:rPr lang="en-US" altLang="en-US" b="1" baseline="30000" dirty="0">
                <a:solidFill>
                  <a:srgbClr val="7030A0"/>
                </a:solidFill>
                <a:cs typeface="Arial" panose="020B0604020202020204" pitchFamily="34" charset="0"/>
              </a:rPr>
              <a:t>®</a:t>
            </a:r>
            <a:r>
              <a:rPr lang="en-US" altLang="en-US" b="1" baseline="30000" dirty="0">
                <a:cs typeface="Arial" panose="020B0604020202020204" pitchFamily="34" charset="0"/>
              </a:rPr>
              <a:t> - </a:t>
            </a:r>
            <a:r>
              <a:rPr lang="en-US" altLang="en-US" dirty="0">
                <a:solidFill>
                  <a:srgbClr val="FF0000"/>
                </a:solidFill>
              </a:rPr>
              <a:t>Available by December 2024</a:t>
            </a:r>
            <a:r>
              <a:rPr lang="en-US" altLang="en-US" sz="2000" dirty="0"/>
              <a:t> </a:t>
            </a:r>
            <a:endParaRPr lang="en-US" sz="2000" b="1" dirty="0">
              <a:solidFill>
                <a:srgbClr val="C00000"/>
              </a:solidFill>
            </a:endParaRPr>
          </a:p>
          <a:p>
            <a:pPr marL="285750" indent="-285750">
              <a:buFont typeface="Arial" panose="020B0604020202020204" pitchFamily="34" charset="0"/>
              <a:buChar char="•"/>
            </a:pPr>
            <a:r>
              <a:rPr lang="en-US" sz="1600" b="1" dirty="0"/>
              <a:t>Estimate federal aid</a:t>
            </a:r>
            <a:r>
              <a:rPr lang="en-US" sz="1600" i="0" dirty="0">
                <a:effectLst/>
              </a:rPr>
              <a:t>: </a:t>
            </a:r>
            <a:r>
              <a:rPr lang="en-US" sz="1600" b="1" i="0" dirty="0">
                <a:solidFill>
                  <a:srgbClr val="7030A0"/>
                </a:solidFill>
                <a:effectLst/>
              </a:rPr>
              <a:t>Studentaid.gov/aid-estimator</a:t>
            </a:r>
            <a:endParaRPr lang="en-US" altLang="en-US" sz="1600" b="1" dirty="0"/>
          </a:p>
        </p:txBody>
      </p:sp>
      <p:sp>
        <p:nvSpPr>
          <p:cNvPr id="8" name="TextBox 7">
            <a:extLst>
              <a:ext uri="{FF2B5EF4-FFF2-40B4-BE49-F238E27FC236}">
                <a16:creationId xmlns:a16="http://schemas.microsoft.com/office/drawing/2014/main" id="{F9B544BE-9756-D6AF-DCA3-3178A84CFF18}"/>
              </a:ext>
            </a:extLst>
          </p:cNvPr>
          <p:cNvSpPr txBox="1"/>
          <p:nvPr/>
        </p:nvSpPr>
        <p:spPr>
          <a:xfrm>
            <a:off x="7386321" y="5835320"/>
            <a:ext cx="4474658" cy="830997"/>
          </a:xfrm>
          <a:prstGeom prst="rect">
            <a:avLst/>
          </a:prstGeom>
          <a:noFill/>
        </p:spPr>
        <p:txBody>
          <a:bodyPr wrap="square">
            <a:spAutoFit/>
          </a:bodyPr>
          <a:lstStyle/>
          <a:p>
            <a:pPr algn="ctr"/>
            <a:r>
              <a:rPr lang="en-US" altLang="en-US" sz="2400" b="1" dirty="0">
                <a:solidFill>
                  <a:srgbClr val="FF0000"/>
                </a:solidFill>
              </a:rPr>
              <a:t>File online at s</a:t>
            </a:r>
            <a:r>
              <a:rPr lang="en-US" sz="2400" b="1" dirty="0">
                <a:solidFill>
                  <a:srgbClr val="FF0000"/>
                </a:solidFill>
                <a:cs typeface="+mn-cs"/>
              </a:rPr>
              <a:t>tudentaid.gov</a:t>
            </a:r>
          </a:p>
          <a:p>
            <a:pPr algn="ctr"/>
            <a:r>
              <a:rPr lang="en-US" sz="2400" b="1" dirty="0">
                <a:solidFill>
                  <a:srgbClr val="FF0000"/>
                </a:solidFill>
              </a:rPr>
              <a:t>or FAFSA.gov</a:t>
            </a:r>
            <a:endParaRPr lang="en-US" sz="2400" b="1" dirty="0">
              <a:solidFill>
                <a:srgbClr val="FF0000"/>
              </a:solidFill>
              <a:cs typeface="+mn-cs"/>
            </a:endParaRPr>
          </a:p>
        </p:txBody>
      </p:sp>
      <p:pic>
        <p:nvPicPr>
          <p:cNvPr id="6" name="Picture 5">
            <a:extLst>
              <a:ext uri="{FF2B5EF4-FFF2-40B4-BE49-F238E27FC236}">
                <a16:creationId xmlns:a16="http://schemas.microsoft.com/office/drawing/2014/main" id="{D2550E0E-E340-6123-ED8B-16B76762576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6820484" y="2037910"/>
            <a:ext cx="5371516" cy="3212670"/>
          </a:xfrm>
          <a:prstGeom prst="rect">
            <a:avLst/>
          </a:prstGeom>
        </p:spPr>
      </p:pic>
    </p:spTree>
    <p:extLst>
      <p:ext uri="{BB962C8B-B14F-4D97-AF65-F5344CB8AC3E}">
        <p14:creationId xmlns:p14="http://schemas.microsoft.com/office/powerpoint/2010/main" val="2621044198"/>
      </p:ext>
    </p:extLst>
  </p:cSld>
  <p:clrMapOvr>
    <a:masterClrMapping/>
  </p:clrMapOvr>
  <p:transition spd="slow">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6067" y="225314"/>
            <a:ext cx="10668000" cy="1043711"/>
          </a:xfrm>
          <a:prstGeom prst="rect">
            <a:avLst/>
          </a:prstGeom>
        </p:spPr>
        <p:txBody>
          <a:bodyPr>
            <a:normAutofit/>
          </a:bodyPr>
          <a:lstStyle/>
          <a:p>
            <a:r>
              <a:rPr lang="en-US" sz="3200" dirty="0">
                <a:solidFill>
                  <a:schemeClr val="accent4">
                    <a:lumMod val="75000"/>
                  </a:schemeClr>
                </a:solidFill>
              </a:rPr>
              <a:t>Information Needed for 2025-26 FAFSA®</a:t>
            </a:r>
            <a:endParaRPr lang="en-US" sz="3300" dirty="0">
              <a:solidFill>
                <a:schemeClr val="accent4">
                  <a:lumMod val="75000"/>
                </a:schemeClr>
              </a:solidFill>
            </a:endParaRPr>
          </a:p>
        </p:txBody>
      </p:sp>
      <p:sp>
        <p:nvSpPr>
          <p:cNvPr id="4" name="Slide Number Placeholder 3">
            <a:extLst>
              <a:ext uri="{FF2B5EF4-FFF2-40B4-BE49-F238E27FC236}">
                <a16:creationId xmlns:a16="http://schemas.microsoft.com/office/drawing/2014/main" id="{3FD3425A-B29E-B546-8A02-55B90DEA2580}"/>
              </a:ext>
            </a:extLst>
          </p:cNvPr>
          <p:cNvSpPr>
            <a:spLocks noGrp="1"/>
          </p:cNvSpPr>
          <p:nvPr>
            <p:ph type="sldNum" sz="quarter" idx="12"/>
          </p:nvPr>
        </p:nvSpPr>
        <p:spPr/>
        <p:txBody>
          <a:bodyPr/>
          <a:lstStyle/>
          <a:p>
            <a:fld id="{3ECAA9F2-51A7-FA4F-B019-4D81CA3B727C}" type="slidenum">
              <a:rPr lang="en-US" smtClean="0"/>
              <a:pPr/>
              <a:t>21</a:t>
            </a:fld>
            <a:endParaRPr lang="en-US" dirty="0"/>
          </a:p>
        </p:txBody>
      </p:sp>
      <p:sp>
        <p:nvSpPr>
          <p:cNvPr id="5" name="AutoShape 2" descr="Goodbye, Federal Student Aid PIN. Hello, FSA ID! - ED.gov Blo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4" name="Freeform: Shape 13">
            <a:extLst>
              <a:ext uri="{FF2B5EF4-FFF2-40B4-BE49-F238E27FC236}">
                <a16:creationId xmlns:a16="http://schemas.microsoft.com/office/drawing/2014/main" id="{1C1439BC-F9E5-365D-6FE1-E20356AD9175}"/>
              </a:ext>
            </a:extLst>
          </p:cNvPr>
          <p:cNvSpPr/>
          <p:nvPr/>
        </p:nvSpPr>
        <p:spPr>
          <a:xfrm>
            <a:off x="49960" y="2777896"/>
            <a:ext cx="2260508" cy="693494"/>
          </a:xfrm>
          <a:custGeom>
            <a:avLst/>
            <a:gdLst>
              <a:gd name="connsiteX0" fmla="*/ 0 w 1853359"/>
              <a:gd name="connsiteY0" fmla="*/ 0 h 687596"/>
              <a:gd name="connsiteX1" fmla="*/ 1853359 w 1853359"/>
              <a:gd name="connsiteY1" fmla="*/ 0 h 687596"/>
              <a:gd name="connsiteX2" fmla="*/ 1853359 w 1853359"/>
              <a:gd name="connsiteY2" fmla="*/ 687596 h 687596"/>
              <a:gd name="connsiteX3" fmla="*/ 0 w 1853359"/>
              <a:gd name="connsiteY3" fmla="*/ 687596 h 687596"/>
              <a:gd name="connsiteX4" fmla="*/ 0 w 1853359"/>
              <a:gd name="connsiteY4" fmla="*/ 0 h 68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359" h="687596">
                <a:moveTo>
                  <a:pt x="0" y="0"/>
                </a:moveTo>
                <a:lnTo>
                  <a:pt x="1853359" y="0"/>
                </a:lnTo>
                <a:lnTo>
                  <a:pt x="1853359" y="687596"/>
                </a:lnTo>
                <a:lnTo>
                  <a:pt x="0" y="6875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algn="ctr" defTabSz="533400">
              <a:lnSpc>
                <a:spcPct val="90000"/>
              </a:lnSpc>
              <a:spcBef>
                <a:spcPct val="0"/>
              </a:spcBef>
              <a:spcAft>
                <a:spcPct val="35000"/>
              </a:spcAft>
            </a:pPr>
            <a:r>
              <a:rPr lang="en-US" sz="1200" b="1" dirty="0">
                <a:solidFill>
                  <a:srgbClr val="74278F"/>
                </a:solidFill>
              </a:rPr>
              <a:t>Social Security Numbers</a:t>
            </a:r>
            <a:endParaRPr lang="en-US" sz="1200" dirty="0">
              <a:solidFill>
                <a:srgbClr val="74278F"/>
              </a:solidFill>
            </a:endParaRPr>
          </a:p>
        </p:txBody>
      </p:sp>
      <p:sp>
        <p:nvSpPr>
          <p:cNvPr id="18" name="Rectangle: Rounded Corners 17">
            <a:extLst>
              <a:ext uri="{FF2B5EF4-FFF2-40B4-BE49-F238E27FC236}">
                <a16:creationId xmlns:a16="http://schemas.microsoft.com/office/drawing/2014/main" id="{372423CD-65A1-E118-2E8F-AFBD635A8FA8}"/>
              </a:ext>
            </a:extLst>
          </p:cNvPr>
          <p:cNvSpPr/>
          <p:nvPr/>
        </p:nvSpPr>
        <p:spPr>
          <a:xfrm>
            <a:off x="3924515" y="2365799"/>
            <a:ext cx="2260508" cy="1287917"/>
          </a:xfrm>
          <a:prstGeom prst="roundRect">
            <a:avLst/>
          </a:prstGeom>
          <a:noFill/>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a:lstStyle/>
          <a:p>
            <a:endParaRPr lang="en-US"/>
          </a:p>
        </p:txBody>
      </p:sp>
      <p:sp>
        <p:nvSpPr>
          <p:cNvPr id="19" name="Freeform: Shape 18">
            <a:extLst>
              <a:ext uri="{FF2B5EF4-FFF2-40B4-BE49-F238E27FC236}">
                <a16:creationId xmlns:a16="http://schemas.microsoft.com/office/drawing/2014/main" id="{AB50B987-6424-91C6-D2D9-81E5478F45FD}"/>
              </a:ext>
            </a:extLst>
          </p:cNvPr>
          <p:cNvSpPr/>
          <p:nvPr/>
        </p:nvSpPr>
        <p:spPr>
          <a:xfrm>
            <a:off x="4800480" y="2884031"/>
            <a:ext cx="2260508" cy="693494"/>
          </a:xfrm>
          <a:custGeom>
            <a:avLst/>
            <a:gdLst>
              <a:gd name="connsiteX0" fmla="*/ 0 w 1853359"/>
              <a:gd name="connsiteY0" fmla="*/ 0 h 687596"/>
              <a:gd name="connsiteX1" fmla="*/ 1853359 w 1853359"/>
              <a:gd name="connsiteY1" fmla="*/ 0 h 687596"/>
              <a:gd name="connsiteX2" fmla="*/ 1853359 w 1853359"/>
              <a:gd name="connsiteY2" fmla="*/ 687596 h 687596"/>
              <a:gd name="connsiteX3" fmla="*/ 0 w 1853359"/>
              <a:gd name="connsiteY3" fmla="*/ 687596 h 687596"/>
              <a:gd name="connsiteX4" fmla="*/ 0 w 1853359"/>
              <a:gd name="connsiteY4" fmla="*/ 0 h 68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359" h="687596">
                <a:moveTo>
                  <a:pt x="0" y="0"/>
                </a:moveTo>
                <a:lnTo>
                  <a:pt x="1853359" y="0"/>
                </a:lnTo>
                <a:lnTo>
                  <a:pt x="1853359" y="687596"/>
                </a:lnTo>
                <a:lnTo>
                  <a:pt x="0" y="6875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algn="ctr" defTabSz="533400">
              <a:lnSpc>
                <a:spcPct val="90000"/>
              </a:lnSpc>
              <a:spcBef>
                <a:spcPct val="0"/>
              </a:spcBef>
              <a:spcAft>
                <a:spcPct val="35000"/>
              </a:spcAft>
            </a:pPr>
            <a:r>
              <a:rPr lang="en-US" sz="1200" b="1" dirty="0">
                <a:solidFill>
                  <a:srgbClr val="74278F"/>
                </a:solidFill>
              </a:rPr>
              <a:t>2023 Federal Tax Returns </a:t>
            </a:r>
          </a:p>
        </p:txBody>
      </p:sp>
      <p:sp>
        <p:nvSpPr>
          <p:cNvPr id="22" name="Freeform: Shape 21">
            <a:extLst>
              <a:ext uri="{FF2B5EF4-FFF2-40B4-BE49-F238E27FC236}">
                <a16:creationId xmlns:a16="http://schemas.microsoft.com/office/drawing/2014/main" id="{9C37A81E-CDB4-ACE0-7771-98DDF9A13A97}"/>
              </a:ext>
            </a:extLst>
          </p:cNvPr>
          <p:cNvSpPr/>
          <p:nvPr/>
        </p:nvSpPr>
        <p:spPr>
          <a:xfrm>
            <a:off x="172162" y="4693778"/>
            <a:ext cx="2260508" cy="1886216"/>
          </a:xfrm>
          <a:custGeom>
            <a:avLst/>
            <a:gdLst>
              <a:gd name="connsiteX0" fmla="*/ 0 w 1853359"/>
              <a:gd name="connsiteY0" fmla="*/ 0 h 687596"/>
              <a:gd name="connsiteX1" fmla="*/ 1853359 w 1853359"/>
              <a:gd name="connsiteY1" fmla="*/ 0 h 687596"/>
              <a:gd name="connsiteX2" fmla="*/ 1853359 w 1853359"/>
              <a:gd name="connsiteY2" fmla="*/ 687596 h 687596"/>
              <a:gd name="connsiteX3" fmla="*/ 0 w 1853359"/>
              <a:gd name="connsiteY3" fmla="*/ 687596 h 687596"/>
              <a:gd name="connsiteX4" fmla="*/ 0 w 1853359"/>
              <a:gd name="connsiteY4" fmla="*/ 0 h 68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359" h="687596">
                <a:moveTo>
                  <a:pt x="0" y="0"/>
                </a:moveTo>
                <a:lnTo>
                  <a:pt x="1853359" y="0"/>
                </a:lnTo>
                <a:lnTo>
                  <a:pt x="1853359" y="687596"/>
                </a:lnTo>
                <a:lnTo>
                  <a:pt x="0" y="6875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algn="ctr" defTabSz="533400">
              <a:lnSpc>
                <a:spcPct val="90000"/>
              </a:lnSpc>
              <a:spcBef>
                <a:spcPct val="0"/>
              </a:spcBef>
              <a:spcAft>
                <a:spcPct val="35000"/>
              </a:spcAft>
            </a:pPr>
            <a:r>
              <a:rPr lang="en-US" sz="1200" b="1" dirty="0">
                <a:solidFill>
                  <a:srgbClr val="74278F"/>
                </a:solidFill>
              </a:rPr>
              <a:t>Current bank statements and records of other investment accounts (as of the FAFSA® filing date including farm value and value of small business)</a:t>
            </a:r>
          </a:p>
        </p:txBody>
      </p:sp>
      <p:sp>
        <p:nvSpPr>
          <p:cNvPr id="24" name="Freeform: Shape 23">
            <a:extLst>
              <a:ext uri="{FF2B5EF4-FFF2-40B4-BE49-F238E27FC236}">
                <a16:creationId xmlns:a16="http://schemas.microsoft.com/office/drawing/2014/main" id="{BF0A11DD-26C6-0930-2C87-90B61652AC53}"/>
              </a:ext>
            </a:extLst>
          </p:cNvPr>
          <p:cNvSpPr/>
          <p:nvPr/>
        </p:nvSpPr>
        <p:spPr>
          <a:xfrm>
            <a:off x="2660343" y="4911796"/>
            <a:ext cx="2275909" cy="1103381"/>
          </a:xfrm>
          <a:custGeom>
            <a:avLst/>
            <a:gdLst>
              <a:gd name="connsiteX0" fmla="*/ 0 w 1853359"/>
              <a:gd name="connsiteY0" fmla="*/ 0 h 687596"/>
              <a:gd name="connsiteX1" fmla="*/ 1853359 w 1853359"/>
              <a:gd name="connsiteY1" fmla="*/ 0 h 687596"/>
              <a:gd name="connsiteX2" fmla="*/ 1853359 w 1853359"/>
              <a:gd name="connsiteY2" fmla="*/ 687596 h 687596"/>
              <a:gd name="connsiteX3" fmla="*/ 0 w 1853359"/>
              <a:gd name="connsiteY3" fmla="*/ 687596 h 687596"/>
              <a:gd name="connsiteX4" fmla="*/ 0 w 1853359"/>
              <a:gd name="connsiteY4" fmla="*/ 0 h 68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359" h="687596">
                <a:moveTo>
                  <a:pt x="0" y="0"/>
                </a:moveTo>
                <a:lnTo>
                  <a:pt x="1853359" y="0"/>
                </a:lnTo>
                <a:lnTo>
                  <a:pt x="1853359" y="687596"/>
                </a:lnTo>
                <a:lnTo>
                  <a:pt x="0" y="6875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algn="ctr" defTabSz="533400">
              <a:lnSpc>
                <a:spcPct val="90000"/>
              </a:lnSpc>
              <a:spcBef>
                <a:spcPct val="0"/>
              </a:spcBef>
              <a:spcAft>
                <a:spcPct val="35000"/>
              </a:spcAft>
            </a:pPr>
            <a:r>
              <a:rPr lang="en-US" sz="1200" b="1" dirty="0">
                <a:solidFill>
                  <a:srgbClr val="74278F"/>
                </a:solidFill>
              </a:rPr>
              <a:t>Current Records of any stocks, bonds and other investments, including 529 for student for whom the FAFSA® is being completed</a:t>
            </a:r>
          </a:p>
          <a:p>
            <a:pPr algn="ctr" defTabSz="533400">
              <a:lnSpc>
                <a:spcPct val="90000"/>
              </a:lnSpc>
              <a:spcBef>
                <a:spcPct val="0"/>
              </a:spcBef>
              <a:spcAft>
                <a:spcPct val="35000"/>
              </a:spcAft>
            </a:pPr>
            <a:endParaRPr lang="en-US" sz="1200" b="1" dirty="0">
              <a:solidFill>
                <a:srgbClr val="74278F"/>
              </a:solidFill>
            </a:endParaRPr>
          </a:p>
        </p:txBody>
      </p:sp>
      <p:sp>
        <p:nvSpPr>
          <p:cNvPr id="26" name="Freeform: Shape 25">
            <a:extLst>
              <a:ext uri="{FF2B5EF4-FFF2-40B4-BE49-F238E27FC236}">
                <a16:creationId xmlns:a16="http://schemas.microsoft.com/office/drawing/2014/main" id="{5779CD4C-96B1-A92F-594E-0B038D171F0D}"/>
              </a:ext>
            </a:extLst>
          </p:cNvPr>
          <p:cNvSpPr/>
          <p:nvPr/>
        </p:nvSpPr>
        <p:spPr>
          <a:xfrm>
            <a:off x="2400893" y="2659851"/>
            <a:ext cx="2508662" cy="693494"/>
          </a:xfrm>
          <a:custGeom>
            <a:avLst/>
            <a:gdLst>
              <a:gd name="connsiteX0" fmla="*/ 0 w 1853359"/>
              <a:gd name="connsiteY0" fmla="*/ 0 h 687596"/>
              <a:gd name="connsiteX1" fmla="*/ 1853359 w 1853359"/>
              <a:gd name="connsiteY1" fmla="*/ 0 h 687596"/>
              <a:gd name="connsiteX2" fmla="*/ 1853359 w 1853359"/>
              <a:gd name="connsiteY2" fmla="*/ 687596 h 687596"/>
              <a:gd name="connsiteX3" fmla="*/ 0 w 1853359"/>
              <a:gd name="connsiteY3" fmla="*/ 687596 h 687596"/>
              <a:gd name="connsiteX4" fmla="*/ 0 w 1853359"/>
              <a:gd name="connsiteY4" fmla="*/ 0 h 68759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53359" h="687596">
                <a:moveTo>
                  <a:pt x="0" y="0"/>
                </a:moveTo>
                <a:lnTo>
                  <a:pt x="1853359" y="0"/>
                </a:lnTo>
                <a:lnTo>
                  <a:pt x="1853359" y="687596"/>
                </a:lnTo>
                <a:lnTo>
                  <a:pt x="0" y="687596"/>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85344" tIns="85344" rIns="85344" bIns="0" numCol="1" spcCol="1270" anchor="t" anchorCtr="0">
            <a:noAutofit/>
          </a:bodyPr>
          <a:lstStyle/>
          <a:p>
            <a:pPr algn="ctr" defTabSz="533400">
              <a:lnSpc>
                <a:spcPct val="90000"/>
              </a:lnSpc>
              <a:spcBef>
                <a:spcPct val="0"/>
              </a:spcBef>
              <a:spcAft>
                <a:spcPct val="35000"/>
              </a:spcAft>
            </a:pPr>
            <a:r>
              <a:rPr lang="en-US" sz="1200" b="1" dirty="0">
                <a:solidFill>
                  <a:srgbClr val="74278F"/>
                </a:solidFill>
              </a:rPr>
              <a:t>Email Addresses </a:t>
            </a:r>
          </a:p>
          <a:p>
            <a:pPr algn="ctr" defTabSz="533400">
              <a:lnSpc>
                <a:spcPct val="90000"/>
              </a:lnSpc>
              <a:spcBef>
                <a:spcPct val="0"/>
              </a:spcBef>
              <a:spcAft>
                <a:spcPct val="35000"/>
              </a:spcAft>
            </a:pPr>
            <a:r>
              <a:rPr lang="en-US" sz="1200" b="1" dirty="0">
                <a:solidFill>
                  <a:srgbClr val="74278F"/>
                </a:solidFill>
              </a:rPr>
              <a:t>(high school email address not recommended)</a:t>
            </a:r>
          </a:p>
          <a:p>
            <a:pPr algn="ctr" defTabSz="533400">
              <a:lnSpc>
                <a:spcPct val="90000"/>
              </a:lnSpc>
              <a:spcBef>
                <a:spcPct val="0"/>
              </a:spcBef>
              <a:spcAft>
                <a:spcPct val="35000"/>
              </a:spcAft>
            </a:pPr>
            <a:r>
              <a:rPr lang="en-US" sz="1200" b="1" dirty="0">
                <a:solidFill>
                  <a:srgbClr val="74278F"/>
                </a:solidFill>
              </a:rPr>
              <a:t> </a:t>
            </a:r>
          </a:p>
        </p:txBody>
      </p:sp>
      <p:pic>
        <p:nvPicPr>
          <p:cNvPr id="27" name="Picture 26">
            <a:extLst>
              <a:ext uri="{FF2B5EF4-FFF2-40B4-BE49-F238E27FC236}">
                <a16:creationId xmlns:a16="http://schemas.microsoft.com/office/drawing/2014/main" id="{57388493-1DF6-688E-7B9A-0F21F650D3A5}"/>
              </a:ext>
            </a:extLst>
          </p:cNvPr>
          <p:cNvPicPr>
            <a:picLocks noChangeAspect="1"/>
          </p:cNvPicPr>
          <p:nvPr/>
        </p:nvPicPr>
        <p:blipFill>
          <a:blip r:embed="rId3"/>
          <a:stretch>
            <a:fillRect/>
          </a:stretch>
        </p:blipFill>
        <p:spPr>
          <a:xfrm>
            <a:off x="372091" y="1627066"/>
            <a:ext cx="1612284" cy="1056942"/>
          </a:xfrm>
          <a:prstGeom prst="rect">
            <a:avLst/>
          </a:prstGeom>
        </p:spPr>
      </p:pic>
      <p:pic>
        <p:nvPicPr>
          <p:cNvPr id="28" name="Picture 27">
            <a:extLst>
              <a:ext uri="{FF2B5EF4-FFF2-40B4-BE49-F238E27FC236}">
                <a16:creationId xmlns:a16="http://schemas.microsoft.com/office/drawing/2014/main" id="{839F0A58-B57F-09E2-3515-3543F3435DF8}"/>
              </a:ext>
            </a:extLst>
          </p:cNvPr>
          <p:cNvPicPr>
            <a:picLocks noChangeAspect="1"/>
          </p:cNvPicPr>
          <p:nvPr/>
        </p:nvPicPr>
        <p:blipFill>
          <a:blip r:embed="rId4"/>
          <a:stretch>
            <a:fillRect/>
          </a:stretch>
        </p:blipFill>
        <p:spPr>
          <a:xfrm>
            <a:off x="5255370" y="1677835"/>
            <a:ext cx="1558542" cy="1056942"/>
          </a:xfrm>
          <a:prstGeom prst="rect">
            <a:avLst/>
          </a:prstGeom>
        </p:spPr>
      </p:pic>
      <p:pic>
        <p:nvPicPr>
          <p:cNvPr id="29" name="Picture 28">
            <a:extLst>
              <a:ext uri="{FF2B5EF4-FFF2-40B4-BE49-F238E27FC236}">
                <a16:creationId xmlns:a16="http://schemas.microsoft.com/office/drawing/2014/main" id="{B443000D-F3D4-668B-E8A7-C414B9303C71}"/>
              </a:ext>
            </a:extLst>
          </p:cNvPr>
          <p:cNvPicPr>
            <a:picLocks noChangeAspect="1"/>
          </p:cNvPicPr>
          <p:nvPr/>
        </p:nvPicPr>
        <p:blipFill>
          <a:blip r:embed="rId5"/>
          <a:stretch>
            <a:fillRect/>
          </a:stretch>
        </p:blipFill>
        <p:spPr>
          <a:xfrm>
            <a:off x="493784" y="3429000"/>
            <a:ext cx="1726779" cy="1062633"/>
          </a:xfrm>
          <a:prstGeom prst="rect">
            <a:avLst/>
          </a:prstGeom>
        </p:spPr>
      </p:pic>
      <p:pic>
        <p:nvPicPr>
          <p:cNvPr id="30" name="Picture 29">
            <a:extLst>
              <a:ext uri="{FF2B5EF4-FFF2-40B4-BE49-F238E27FC236}">
                <a16:creationId xmlns:a16="http://schemas.microsoft.com/office/drawing/2014/main" id="{77CFE9C0-1605-1747-58A5-5FEA5016B28B}"/>
              </a:ext>
            </a:extLst>
          </p:cNvPr>
          <p:cNvPicPr>
            <a:picLocks noChangeAspect="1"/>
          </p:cNvPicPr>
          <p:nvPr/>
        </p:nvPicPr>
        <p:blipFill>
          <a:blip r:embed="rId6"/>
          <a:stretch>
            <a:fillRect/>
          </a:stretch>
        </p:blipFill>
        <p:spPr>
          <a:xfrm>
            <a:off x="3099463" y="3548101"/>
            <a:ext cx="1515331" cy="1190617"/>
          </a:xfrm>
          <a:prstGeom prst="rect">
            <a:avLst/>
          </a:prstGeom>
        </p:spPr>
      </p:pic>
      <p:pic>
        <p:nvPicPr>
          <p:cNvPr id="31" name="Picture 30">
            <a:extLst>
              <a:ext uri="{FF2B5EF4-FFF2-40B4-BE49-F238E27FC236}">
                <a16:creationId xmlns:a16="http://schemas.microsoft.com/office/drawing/2014/main" id="{E51C0E60-ADBA-B341-0095-8D8935B39019}"/>
              </a:ext>
            </a:extLst>
          </p:cNvPr>
          <p:cNvPicPr>
            <a:picLocks noChangeAspect="1"/>
          </p:cNvPicPr>
          <p:nvPr/>
        </p:nvPicPr>
        <p:blipFill>
          <a:blip r:embed="rId7"/>
          <a:stretch>
            <a:fillRect/>
          </a:stretch>
        </p:blipFill>
        <p:spPr>
          <a:xfrm>
            <a:off x="2960529" y="1569396"/>
            <a:ext cx="1389391" cy="941201"/>
          </a:xfrm>
          <a:prstGeom prst="rect">
            <a:avLst/>
          </a:prstGeom>
        </p:spPr>
      </p:pic>
      <p:sp>
        <p:nvSpPr>
          <p:cNvPr id="34" name="TextBox 33">
            <a:extLst>
              <a:ext uri="{FF2B5EF4-FFF2-40B4-BE49-F238E27FC236}">
                <a16:creationId xmlns:a16="http://schemas.microsoft.com/office/drawing/2014/main" id="{1BFBA0BE-5324-D2D5-F918-E8B9AEC1E7A0}"/>
              </a:ext>
            </a:extLst>
          </p:cNvPr>
          <p:cNvSpPr txBox="1"/>
          <p:nvPr/>
        </p:nvSpPr>
        <p:spPr>
          <a:xfrm>
            <a:off x="5054769" y="4885580"/>
            <a:ext cx="2516591" cy="646331"/>
          </a:xfrm>
          <a:prstGeom prst="rect">
            <a:avLst/>
          </a:prstGeom>
          <a:noFill/>
        </p:spPr>
        <p:txBody>
          <a:bodyPr wrap="square" rtlCol="0">
            <a:spAutoFit/>
          </a:bodyPr>
          <a:lstStyle/>
          <a:p>
            <a:pPr algn="ctr"/>
            <a:r>
              <a:rPr lang="en-US" sz="1200" b="1" dirty="0">
                <a:solidFill>
                  <a:srgbClr val="74278F"/>
                </a:solidFill>
              </a:rPr>
              <a:t>Total child support received from the most recently complete calendar year</a:t>
            </a:r>
          </a:p>
        </p:txBody>
      </p:sp>
      <p:pic>
        <p:nvPicPr>
          <p:cNvPr id="35" name="Graphic 34" descr="Woman with baby outline">
            <a:extLst>
              <a:ext uri="{FF2B5EF4-FFF2-40B4-BE49-F238E27FC236}">
                <a16:creationId xmlns:a16="http://schemas.microsoft.com/office/drawing/2014/main" id="{512F7BA4-2C49-11B2-EF4A-C3A51BDA0FD7}"/>
              </a:ext>
            </a:extLst>
          </p:cNvPr>
          <p:cNvPicPr>
            <a:picLocks noChangeAspect="1"/>
          </p:cNvPicPr>
          <p:nvPr/>
        </p:nvPicPr>
        <p:blipFill>
          <a:blip r:embed="rId8">
            <a:extLst>
              <a:ext uri="{96DAC541-7B7A-43D3-8B79-37D633B846F1}">
                <asvg:svgBlip xmlns:asvg="http://schemas.microsoft.com/office/drawing/2016/SVG/main" xmlns="" r:embed="rId9"/>
              </a:ext>
            </a:extLst>
          </a:blip>
          <a:stretch>
            <a:fillRect/>
          </a:stretch>
        </p:blipFill>
        <p:spPr>
          <a:xfrm>
            <a:off x="5450067" y="3577525"/>
            <a:ext cx="1210654" cy="1210654"/>
          </a:xfrm>
          <a:prstGeom prst="rect">
            <a:avLst/>
          </a:prstGeom>
        </p:spPr>
      </p:pic>
      <p:pic>
        <p:nvPicPr>
          <p:cNvPr id="9" name="Picture 8">
            <a:extLst>
              <a:ext uri="{FF2B5EF4-FFF2-40B4-BE49-F238E27FC236}">
                <a16:creationId xmlns:a16="http://schemas.microsoft.com/office/drawing/2014/main" id="{ABABEF5D-B7E3-E507-A280-F844B3FED52D}"/>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8406632" y="1627066"/>
            <a:ext cx="3460493" cy="4499277"/>
          </a:xfrm>
          <a:prstGeom prst="rect">
            <a:avLst/>
          </a:prstGeom>
          <a:ln>
            <a:solidFill>
              <a:srgbClr val="7030A0"/>
            </a:solidFill>
          </a:ln>
        </p:spPr>
      </p:pic>
    </p:spTree>
    <p:extLst>
      <p:ext uri="{BB962C8B-B14F-4D97-AF65-F5344CB8AC3E}">
        <p14:creationId xmlns:p14="http://schemas.microsoft.com/office/powerpoint/2010/main" val="2639420089"/>
      </p:ext>
    </p:extLst>
  </p:cSld>
  <p:clrMapOvr>
    <a:masterClrMapping/>
  </p:clrMapOvr>
  <p:transition spd="slow">
    <p:wipe dir="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8E30F-8EB6-9547-B721-2F904E0DFE9E}"/>
              </a:ext>
            </a:extLst>
          </p:cNvPr>
          <p:cNvSpPr>
            <a:spLocks noGrp="1"/>
          </p:cNvSpPr>
          <p:nvPr>
            <p:ph type="title"/>
          </p:nvPr>
        </p:nvSpPr>
        <p:spPr>
          <a:prstGeom prst="rect">
            <a:avLst/>
          </a:prstGeom>
        </p:spPr>
        <p:txBody>
          <a:bodyPr/>
          <a:lstStyle/>
          <a:p>
            <a:r>
              <a:rPr lang="en-US" dirty="0"/>
              <a:t>Create Your StudentAid.gov Account</a:t>
            </a:r>
          </a:p>
        </p:txBody>
      </p:sp>
      <p:sp>
        <p:nvSpPr>
          <p:cNvPr id="4" name="Slide Number Placeholder 3">
            <a:extLst>
              <a:ext uri="{FF2B5EF4-FFF2-40B4-BE49-F238E27FC236}">
                <a16:creationId xmlns:a16="http://schemas.microsoft.com/office/drawing/2014/main" id="{B8743489-096A-7348-A148-A5D2905F8C1B}"/>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ECAA9F2-51A7-FA4F-B019-4D81CA3B727C}" type="slidenum">
              <a:rPr kumimoji="0" lang="en-US" sz="1400" b="0" i="0" u="none" strike="noStrike" kern="1200" cap="none" spc="0" normalizeH="0" baseline="0" noProof="0" smtClean="0">
                <a:ln>
                  <a:noFill/>
                </a:ln>
                <a:solidFill>
                  <a:srgbClr val="FFFFFF"/>
                </a:solidFill>
                <a:effectLst/>
                <a:uLnTx/>
                <a:uFillTx/>
                <a:latin typeface="Arial"/>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US" sz="1400" b="0" i="0" u="none" strike="noStrike" kern="1200" cap="none" spc="0" normalizeH="0" baseline="0" noProof="0" dirty="0">
              <a:ln>
                <a:noFill/>
              </a:ln>
              <a:solidFill>
                <a:srgbClr val="FFFFFF"/>
              </a:solidFill>
              <a:effectLst/>
              <a:uLnTx/>
              <a:uFillTx/>
              <a:latin typeface="Arial"/>
              <a:ea typeface="+mn-ea"/>
              <a:cs typeface="+mn-cs"/>
            </a:endParaRPr>
          </a:p>
        </p:txBody>
      </p:sp>
      <p:sp>
        <p:nvSpPr>
          <p:cNvPr id="3" name="Content Placeholder 2">
            <a:extLst>
              <a:ext uri="{FF2B5EF4-FFF2-40B4-BE49-F238E27FC236}">
                <a16:creationId xmlns:a16="http://schemas.microsoft.com/office/drawing/2014/main" id="{85A2A927-BFE3-2D44-96B4-F984A655F703}"/>
              </a:ext>
            </a:extLst>
          </p:cNvPr>
          <p:cNvSpPr>
            <a:spLocks noGrp="1"/>
          </p:cNvSpPr>
          <p:nvPr>
            <p:ph idx="1"/>
          </p:nvPr>
        </p:nvSpPr>
        <p:spPr>
          <a:xfrm>
            <a:off x="538479" y="1608137"/>
            <a:ext cx="7738745" cy="4906963"/>
          </a:xfrm>
          <a:prstGeom prst="rect">
            <a:avLst/>
          </a:prstGeom>
        </p:spPr>
        <p:txBody>
          <a:bodyPr>
            <a:normAutofit fontScale="92500"/>
          </a:bodyPr>
          <a:lstStyle/>
          <a:p>
            <a:pPr>
              <a:lnSpc>
                <a:spcPct val="120000"/>
              </a:lnSpc>
              <a:buClr>
                <a:srgbClr val="00C4D7"/>
              </a:buClr>
            </a:pPr>
            <a:r>
              <a:rPr lang="en-US" dirty="0"/>
              <a:t>The student applying for aid and all contributors providing information on the FAFSA need to create a StudentAid.gov Account at </a:t>
            </a:r>
            <a:r>
              <a:rPr lang="en-US" b="1" dirty="0">
                <a:hlinkClick r:id="rId2"/>
              </a:rPr>
              <a:t>https://studentaid.gov/fsa-id/create-account</a:t>
            </a:r>
            <a:r>
              <a:rPr lang="en-US" b="1" dirty="0"/>
              <a:t>. </a:t>
            </a:r>
            <a:endParaRPr lang="en-US" dirty="0"/>
          </a:p>
          <a:p>
            <a:pPr>
              <a:lnSpc>
                <a:spcPct val="120000"/>
              </a:lnSpc>
              <a:buClr>
                <a:srgbClr val="00C4D7"/>
              </a:buClr>
            </a:pPr>
            <a:r>
              <a:rPr lang="en-US" dirty="0"/>
              <a:t>Create at least 4 days prior to completing the FAFSA.</a:t>
            </a:r>
          </a:p>
          <a:p>
            <a:pPr>
              <a:lnSpc>
                <a:spcPct val="120000"/>
              </a:lnSpc>
              <a:buClr>
                <a:srgbClr val="00C4D7"/>
              </a:buClr>
            </a:pPr>
            <a:r>
              <a:rPr lang="en-US" dirty="0"/>
              <a:t>Legal signature for student and contributors.</a:t>
            </a:r>
          </a:p>
          <a:p>
            <a:pPr>
              <a:lnSpc>
                <a:spcPct val="120000"/>
              </a:lnSpc>
              <a:buClr>
                <a:srgbClr val="00C4D7"/>
              </a:buClr>
            </a:pPr>
            <a:r>
              <a:rPr lang="en-US" b="0" i="0" u="none" strike="noStrike" baseline="0" dirty="0"/>
              <a:t>Users without an SSN will be able to acquire </a:t>
            </a:r>
            <a:r>
              <a:rPr lang="en-US" dirty="0"/>
              <a:t>a StudentAid.gov Account</a:t>
            </a:r>
            <a:r>
              <a:rPr lang="en-US" b="0" i="0" u="none" strike="noStrike" baseline="0" dirty="0"/>
              <a:t>.</a:t>
            </a:r>
          </a:p>
          <a:p>
            <a:pPr>
              <a:lnSpc>
                <a:spcPct val="120000"/>
              </a:lnSpc>
              <a:buClr>
                <a:srgbClr val="00C4D7"/>
              </a:buClr>
            </a:pPr>
            <a:endParaRPr lang="en-US" dirty="0"/>
          </a:p>
        </p:txBody>
      </p:sp>
      <p:pic>
        <p:nvPicPr>
          <p:cNvPr id="7" name="Picture 6">
            <a:extLst>
              <a:ext uri="{FF2B5EF4-FFF2-40B4-BE49-F238E27FC236}">
                <a16:creationId xmlns:a16="http://schemas.microsoft.com/office/drawing/2014/main" id="{91A54738-27DB-F0BB-176F-0242131ED59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rot="607184">
            <a:off x="8943557" y="1515588"/>
            <a:ext cx="2314573" cy="5092060"/>
          </a:xfrm>
          <a:prstGeom prst="rect">
            <a:avLst/>
          </a:prstGeom>
        </p:spPr>
      </p:pic>
    </p:spTree>
    <p:extLst>
      <p:ext uri="{BB962C8B-B14F-4D97-AF65-F5344CB8AC3E}">
        <p14:creationId xmlns:p14="http://schemas.microsoft.com/office/powerpoint/2010/main" val="3521019505"/>
      </p:ext>
    </p:extLst>
  </p:cSld>
  <p:clrMapOvr>
    <a:masterClrMapping/>
  </p:clrMapOvr>
  <p:transition spd="slow">
    <p:wipe dir="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en-US" dirty="0"/>
              <a:t>FAFSA® Steps</a:t>
            </a:r>
          </a:p>
        </p:txBody>
      </p:sp>
      <p:sp>
        <p:nvSpPr>
          <p:cNvPr id="5" name="Slide Number Placeholder 4">
            <a:extLst>
              <a:ext uri="{FF2B5EF4-FFF2-40B4-BE49-F238E27FC236}">
                <a16:creationId xmlns:a16="http://schemas.microsoft.com/office/drawing/2014/main" id="{3349EF3D-9A74-BD4B-A3C3-21650D7035CC}"/>
              </a:ext>
            </a:extLst>
          </p:cNvPr>
          <p:cNvSpPr>
            <a:spLocks noGrp="1"/>
          </p:cNvSpPr>
          <p:nvPr>
            <p:ph type="sldNum" sz="quarter" idx="12"/>
          </p:nvPr>
        </p:nvSpPr>
        <p:spPr/>
        <p:txBody>
          <a:bodyPr/>
          <a:lstStyle/>
          <a:p>
            <a:fld id="{3ECAA9F2-51A7-FA4F-B019-4D81CA3B727C}" type="slidenum">
              <a:rPr lang="en-US" smtClean="0"/>
              <a:pPr/>
              <a:t>23</a:t>
            </a:fld>
            <a:endParaRPr lang="en-US" dirty="0"/>
          </a:p>
        </p:txBody>
      </p:sp>
      <p:sp>
        <p:nvSpPr>
          <p:cNvPr id="3" name="Content Placeholder 2"/>
          <p:cNvSpPr>
            <a:spLocks noGrp="1"/>
          </p:cNvSpPr>
          <p:nvPr>
            <p:ph idx="1"/>
          </p:nvPr>
        </p:nvSpPr>
        <p:spPr>
          <a:xfrm>
            <a:off x="609600" y="1646237"/>
            <a:ext cx="6432099" cy="4830763"/>
          </a:xfrm>
          <a:prstGeom prst="rect">
            <a:avLst/>
          </a:prstGeom>
        </p:spPr>
        <p:txBody>
          <a:bodyPr>
            <a:normAutofit/>
          </a:bodyPr>
          <a:lstStyle/>
          <a:p>
            <a:pPr marL="0" indent="0">
              <a:lnSpc>
                <a:spcPct val="120000"/>
              </a:lnSpc>
              <a:buClr>
                <a:srgbClr val="FF9900"/>
              </a:buClr>
              <a:buNone/>
            </a:pPr>
            <a:r>
              <a:rPr lang="en-US" sz="2400" dirty="0"/>
              <a:t>K</a:t>
            </a:r>
            <a:r>
              <a:rPr lang="en-US" dirty="0"/>
              <a:t>ey sections on the 25-26 FAFSA®</a:t>
            </a:r>
          </a:p>
          <a:p>
            <a:pPr marL="0" indent="0">
              <a:lnSpc>
                <a:spcPct val="120000"/>
              </a:lnSpc>
              <a:buClr>
                <a:srgbClr val="FF9900"/>
              </a:buClr>
              <a:buNone/>
            </a:pPr>
            <a:endParaRPr lang="en-US" sz="800" dirty="0"/>
          </a:p>
          <a:p>
            <a:pPr>
              <a:lnSpc>
                <a:spcPct val="120000"/>
              </a:lnSpc>
              <a:buClr>
                <a:srgbClr val="FF9900"/>
              </a:buClr>
            </a:pPr>
            <a:r>
              <a:rPr lang="en-US" sz="2200" dirty="0"/>
              <a:t>Onboarding steps, wizards and help tools to guide students &amp; contributors </a:t>
            </a:r>
          </a:p>
          <a:p>
            <a:pPr>
              <a:lnSpc>
                <a:spcPct val="120000"/>
              </a:lnSpc>
              <a:buClr>
                <a:srgbClr val="FF9900"/>
              </a:buClr>
            </a:pPr>
            <a:r>
              <a:rPr lang="en-US" sz="2200" dirty="0"/>
              <a:t>Student completes all sections</a:t>
            </a:r>
          </a:p>
          <a:p>
            <a:pPr>
              <a:lnSpc>
                <a:spcPct val="120000"/>
              </a:lnSpc>
              <a:buClr>
                <a:srgbClr val="FF9900"/>
              </a:buClr>
            </a:pPr>
            <a:r>
              <a:rPr lang="en-US" sz="2200" dirty="0"/>
              <a:t>Student invites </a:t>
            </a:r>
            <a:r>
              <a:rPr lang="en-US" sz="2200" u="sng" dirty="0"/>
              <a:t>required </a:t>
            </a:r>
            <a:r>
              <a:rPr lang="en-US" sz="2200" dirty="0"/>
              <a:t>contributors</a:t>
            </a:r>
          </a:p>
          <a:p>
            <a:pPr>
              <a:lnSpc>
                <a:spcPct val="120000"/>
              </a:lnSpc>
              <a:buClr>
                <a:srgbClr val="FF9900"/>
              </a:buClr>
            </a:pPr>
            <a:r>
              <a:rPr lang="en-US" sz="2200" dirty="0"/>
              <a:t>Contributors (parents) complete (demographics, financials &amp; signature)</a:t>
            </a:r>
          </a:p>
          <a:p>
            <a:pPr>
              <a:lnSpc>
                <a:spcPct val="120000"/>
              </a:lnSpc>
              <a:buClr>
                <a:srgbClr val="FF9900"/>
              </a:buClr>
            </a:pPr>
            <a:r>
              <a:rPr lang="en-US" sz="2200" dirty="0"/>
              <a:t>Form is not complete until all required signatures are submitted</a:t>
            </a:r>
          </a:p>
          <a:p>
            <a:pPr>
              <a:lnSpc>
                <a:spcPct val="120000"/>
              </a:lnSpc>
              <a:buClr>
                <a:srgbClr val="FF9900"/>
              </a:buClr>
            </a:pPr>
            <a:endParaRPr lang="en-US" dirty="0"/>
          </a:p>
          <a:p>
            <a:pPr>
              <a:lnSpc>
                <a:spcPct val="120000"/>
              </a:lnSpc>
              <a:buClr>
                <a:srgbClr val="FF9900"/>
              </a:buClr>
            </a:pPr>
            <a:endParaRPr lang="en-US" dirty="0"/>
          </a:p>
        </p:txBody>
      </p:sp>
      <p:sp>
        <p:nvSpPr>
          <p:cNvPr id="7" name="Arrow: Right 6">
            <a:extLst>
              <a:ext uri="{FF2B5EF4-FFF2-40B4-BE49-F238E27FC236}">
                <a16:creationId xmlns:a16="http://schemas.microsoft.com/office/drawing/2014/main" id="{513088C9-3D7B-AA35-179C-20C554A748AF}"/>
              </a:ext>
            </a:extLst>
          </p:cNvPr>
          <p:cNvSpPr/>
          <p:nvPr/>
        </p:nvSpPr>
        <p:spPr>
          <a:xfrm>
            <a:off x="6429375" y="1520733"/>
            <a:ext cx="612324" cy="330728"/>
          </a:xfrm>
          <a:prstGeom prst="rightArrow">
            <a:avLst/>
          </a:prstGeom>
          <a:solidFill>
            <a:srgbClr val="EC73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aphicFrame>
        <p:nvGraphicFramePr>
          <p:cNvPr id="6" name="Diagram 5">
            <a:extLst>
              <a:ext uri="{FF2B5EF4-FFF2-40B4-BE49-F238E27FC236}">
                <a16:creationId xmlns:a16="http://schemas.microsoft.com/office/drawing/2014/main" id="{64E064FD-E72C-4EAC-CED6-62C6E302F5A8}"/>
              </a:ext>
            </a:extLst>
          </p:cNvPr>
          <p:cNvGraphicFramePr/>
          <p:nvPr>
            <p:extLst>
              <p:ext uri="{D42A27DB-BD31-4B8C-83A1-F6EECF244321}">
                <p14:modId xmlns:p14="http://schemas.microsoft.com/office/powerpoint/2010/main" val="2219653012"/>
              </p:ext>
            </p:extLst>
          </p:nvPr>
        </p:nvGraphicFramePr>
        <p:xfrm>
          <a:off x="7325360" y="1330960"/>
          <a:ext cx="4734560" cy="54457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4298029"/>
      </p:ext>
    </p:extLst>
  </p:cSld>
  <p:clrMapOvr>
    <a:masterClrMapping/>
  </p:clrMapOvr>
  <p:transition spd="slow">
    <p:wipe dir="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prstGeom prst="rect">
            <a:avLst/>
          </a:prstGeom>
        </p:spPr>
        <p:txBody>
          <a:bodyPr/>
          <a:lstStyle/>
          <a:p>
            <a:r>
              <a:rPr lang="en-US" dirty="0"/>
              <a:t>FAFSA® – Colleges Section</a:t>
            </a:r>
          </a:p>
        </p:txBody>
      </p:sp>
      <p:sp>
        <p:nvSpPr>
          <p:cNvPr id="2" name="Slide Number Placeholder 1">
            <a:extLst>
              <a:ext uri="{FF2B5EF4-FFF2-40B4-BE49-F238E27FC236}">
                <a16:creationId xmlns:a16="http://schemas.microsoft.com/office/drawing/2014/main" id="{BE879CCD-4C14-AF4A-9F21-2130B39F093C}"/>
              </a:ext>
            </a:extLst>
          </p:cNvPr>
          <p:cNvSpPr>
            <a:spLocks noGrp="1"/>
          </p:cNvSpPr>
          <p:nvPr>
            <p:ph type="sldNum" sz="quarter" idx="12"/>
          </p:nvPr>
        </p:nvSpPr>
        <p:spPr/>
        <p:txBody>
          <a:bodyPr/>
          <a:lstStyle/>
          <a:p>
            <a:fld id="{3ECAA9F2-51A7-FA4F-B019-4D81CA3B727C}" type="slidenum">
              <a:rPr lang="en-US" smtClean="0"/>
              <a:pPr/>
              <a:t>24</a:t>
            </a:fld>
            <a:endParaRPr lang="en-US" dirty="0"/>
          </a:p>
        </p:txBody>
      </p:sp>
      <p:pic>
        <p:nvPicPr>
          <p:cNvPr id="4" name="Picture 6" descr="Screenshot continuation of the Select Colleges section. The student is instructed to enter the state, city, and name of a school in the text boxes and then select the “Search” button.">
            <a:extLst>
              <a:ext uri="{FF2B5EF4-FFF2-40B4-BE49-F238E27FC236}">
                <a16:creationId xmlns:a16="http://schemas.microsoft.com/office/drawing/2014/main" id="{F6490437-35F6-D366-03A2-41273F7AFE92}"/>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94829" y="1634247"/>
            <a:ext cx="6344771" cy="4638472"/>
          </a:xfrm>
          <a:prstGeom prst="rect">
            <a:avLst/>
          </a:prstGeom>
          <a:ln w="12700">
            <a:solidFill>
              <a:srgbClr val="7030A0"/>
            </a:solidFill>
          </a:ln>
        </p:spPr>
      </p:pic>
      <p:sp>
        <p:nvSpPr>
          <p:cNvPr id="9" name="TextBox 8">
            <a:extLst>
              <a:ext uri="{FF2B5EF4-FFF2-40B4-BE49-F238E27FC236}">
                <a16:creationId xmlns:a16="http://schemas.microsoft.com/office/drawing/2014/main" id="{10F95C94-4EA3-5CF0-9C74-943C35B5523A}"/>
              </a:ext>
            </a:extLst>
          </p:cNvPr>
          <p:cNvSpPr txBox="1"/>
          <p:nvPr/>
        </p:nvSpPr>
        <p:spPr>
          <a:xfrm>
            <a:off x="730524" y="5091128"/>
            <a:ext cx="4620982" cy="954107"/>
          </a:xfrm>
          <a:prstGeom prst="rect">
            <a:avLst/>
          </a:prstGeom>
          <a:noFill/>
          <a:ln>
            <a:solidFill>
              <a:schemeClr val="tx1"/>
            </a:solidFill>
          </a:ln>
        </p:spPr>
        <p:txBody>
          <a:bodyPr wrap="square" rtlCol="0">
            <a:spAutoFit/>
          </a:bodyPr>
          <a:lstStyle/>
          <a:p>
            <a:r>
              <a:rPr lang="en-US" sz="2000" b="1" dirty="0"/>
              <a:t>NOTE</a:t>
            </a:r>
            <a:r>
              <a:rPr lang="en-US" sz="2000" dirty="0"/>
              <a:t>: </a:t>
            </a:r>
            <a:r>
              <a:rPr lang="en-US" dirty="0"/>
              <a:t>Once your Final Decision is made, Update your PA Grant Information with the school you WILL attend.</a:t>
            </a:r>
          </a:p>
        </p:txBody>
      </p:sp>
      <p:sp>
        <p:nvSpPr>
          <p:cNvPr id="10" name="Rectangle 9">
            <a:extLst>
              <a:ext uri="{FF2B5EF4-FFF2-40B4-BE49-F238E27FC236}">
                <a16:creationId xmlns:a16="http://schemas.microsoft.com/office/drawing/2014/main" id="{A1B4B1BC-249E-13B6-8E02-5806332905A6}"/>
              </a:ext>
            </a:extLst>
          </p:cNvPr>
          <p:cNvSpPr/>
          <p:nvPr/>
        </p:nvSpPr>
        <p:spPr>
          <a:xfrm>
            <a:off x="152400" y="1470891"/>
            <a:ext cx="4800600" cy="3200876"/>
          </a:xfrm>
          <a:prstGeom prst="rect">
            <a:avLst/>
          </a:prstGeom>
        </p:spPr>
        <p:txBody>
          <a:bodyPr wrap="square">
            <a:spAutoFit/>
          </a:bodyPr>
          <a:lstStyle/>
          <a:p>
            <a:pPr>
              <a:defRPr/>
            </a:pPr>
            <a:r>
              <a:rPr lang="en-US" sz="2200" b="1" dirty="0"/>
              <a:t>	Colleges Section: </a:t>
            </a:r>
            <a:endParaRPr lang="en-US" sz="1500" dirty="0"/>
          </a:p>
          <a:p>
            <a:pPr marL="742950" lvl="1" indent="-285750">
              <a:buFont typeface="Wingdings" panose="05000000000000000000" pitchFamily="2" charset="2"/>
              <a:buChar char="§"/>
              <a:defRPr/>
            </a:pPr>
            <a:endParaRPr lang="en-US" dirty="0"/>
          </a:p>
          <a:p>
            <a:pPr marL="742950" lvl="1" indent="-285750">
              <a:buFont typeface="Wingdings" panose="05000000000000000000" pitchFamily="2" charset="2"/>
              <a:buChar char="§"/>
              <a:defRPr/>
            </a:pPr>
            <a:r>
              <a:rPr lang="en-US" dirty="0"/>
              <a:t>Only schools listed will receive results of FAFSA®</a:t>
            </a:r>
          </a:p>
          <a:p>
            <a:pPr marL="742950" lvl="1" indent="-285750">
              <a:buFont typeface="Wingdings" panose="05000000000000000000" pitchFamily="2" charset="2"/>
              <a:buChar char="§"/>
              <a:defRPr/>
            </a:pPr>
            <a:endParaRPr lang="en-US" dirty="0"/>
          </a:p>
          <a:p>
            <a:pPr marL="742950" lvl="1" indent="-285750">
              <a:buFont typeface="Wingdings" panose="05000000000000000000" pitchFamily="2" charset="2"/>
              <a:buChar char="§"/>
              <a:defRPr/>
            </a:pPr>
            <a:r>
              <a:rPr lang="en-US" dirty="0"/>
              <a:t>Don’t have to have applied/been accepted to list school</a:t>
            </a:r>
          </a:p>
          <a:p>
            <a:pPr lvl="1">
              <a:defRPr/>
            </a:pPr>
            <a:endParaRPr lang="en-US" dirty="0"/>
          </a:p>
          <a:p>
            <a:pPr marL="742950" lvl="1" indent="-285750">
              <a:buFont typeface="Wingdings" panose="05000000000000000000" pitchFamily="2" charset="2"/>
              <a:buChar char="§"/>
              <a:defRPr/>
            </a:pPr>
            <a:r>
              <a:rPr lang="en-US" dirty="0"/>
              <a:t>Can list up to 20 schools at a time</a:t>
            </a:r>
          </a:p>
          <a:p>
            <a:pPr marL="742950" lvl="1" indent="-285750">
              <a:buFont typeface="Wingdings" panose="05000000000000000000" pitchFamily="2" charset="2"/>
              <a:buChar char="§"/>
              <a:defRPr/>
            </a:pPr>
            <a:endParaRPr lang="en-US" dirty="0"/>
          </a:p>
          <a:p>
            <a:pPr marL="742950" lvl="1" indent="-285750">
              <a:buFont typeface="Wingdings" panose="05000000000000000000" pitchFamily="2" charset="2"/>
              <a:buChar char="§"/>
              <a:defRPr/>
            </a:pPr>
            <a:r>
              <a:rPr lang="en-US" dirty="0"/>
              <a:t>May go back and add schools later</a:t>
            </a:r>
          </a:p>
        </p:txBody>
      </p:sp>
    </p:spTree>
    <p:extLst>
      <p:ext uri="{BB962C8B-B14F-4D97-AF65-F5344CB8AC3E}">
        <p14:creationId xmlns:p14="http://schemas.microsoft.com/office/powerpoint/2010/main" val="2599664259"/>
      </p:ext>
    </p:extLst>
  </p:cSld>
  <p:clrMapOvr>
    <a:masterClrMapping/>
  </p:clrMapOvr>
  <p:transition spd="slow">
    <p:wipe dir="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82880" y="524202"/>
            <a:ext cx="11399520" cy="443070"/>
          </a:xfrm>
          <a:prstGeom prst="rect">
            <a:avLst/>
          </a:prstGeom>
        </p:spPr>
        <p:txBody>
          <a:bodyPr vert="horz" wrap="square" lIns="0" tIns="12065" rIns="0" bIns="0" rtlCol="0">
            <a:spAutoFit/>
          </a:bodyPr>
          <a:lstStyle/>
          <a:p>
            <a:pPr marL="12700" marR="5080" algn="ctr">
              <a:spcBef>
                <a:spcPts val="95"/>
              </a:spcBef>
            </a:pPr>
            <a:r>
              <a:rPr lang="en-US" sz="2800" dirty="0"/>
              <a:t>Dependent</a:t>
            </a:r>
            <a:r>
              <a:rPr lang="en-US" sz="2800" spc="-120" dirty="0"/>
              <a:t> </a:t>
            </a:r>
            <a:r>
              <a:rPr lang="en-US" sz="2800" dirty="0"/>
              <a:t>Students- </a:t>
            </a:r>
            <a:r>
              <a:rPr sz="2800" spc="-25" dirty="0"/>
              <a:t>Who </a:t>
            </a:r>
            <a:r>
              <a:rPr sz="2800" dirty="0"/>
              <a:t>Reports</a:t>
            </a:r>
            <a:r>
              <a:rPr sz="2800" spc="-40" dirty="0"/>
              <a:t> </a:t>
            </a:r>
            <a:r>
              <a:rPr sz="2800" dirty="0"/>
              <a:t>Info</a:t>
            </a:r>
            <a:r>
              <a:rPr sz="2800" spc="-65" dirty="0"/>
              <a:t> </a:t>
            </a:r>
            <a:r>
              <a:rPr sz="2800" dirty="0"/>
              <a:t>on</a:t>
            </a:r>
            <a:r>
              <a:rPr sz="2800" spc="-75" dirty="0"/>
              <a:t> </a:t>
            </a:r>
            <a:r>
              <a:rPr sz="2800" dirty="0"/>
              <a:t>the</a:t>
            </a:r>
            <a:r>
              <a:rPr sz="2800" spc="-55" dirty="0"/>
              <a:t> </a:t>
            </a:r>
            <a:r>
              <a:rPr sz="2800" spc="-30" dirty="0"/>
              <a:t>202</a:t>
            </a:r>
            <a:r>
              <a:rPr lang="en-US" sz="2800" spc="-30" dirty="0"/>
              <a:t>5</a:t>
            </a:r>
            <a:r>
              <a:rPr sz="2800" spc="-30" dirty="0"/>
              <a:t>-</a:t>
            </a:r>
            <a:r>
              <a:rPr sz="2800" dirty="0"/>
              <a:t>2</a:t>
            </a:r>
            <a:r>
              <a:rPr lang="en-US" sz="2800" dirty="0"/>
              <a:t>6</a:t>
            </a:r>
            <a:r>
              <a:rPr sz="2800" spc="-20" dirty="0"/>
              <a:t> </a:t>
            </a:r>
            <a:r>
              <a:rPr lang="en-US" sz="2800" spc="-10" dirty="0"/>
              <a:t>FAFSA®</a:t>
            </a:r>
            <a:r>
              <a:rPr sz="2800" spc="-10" dirty="0"/>
              <a:t>?</a:t>
            </a:r>
            <a:endParaRPr sz="2800" dirty="0"/>
          </a:p>
        </p:txBody>
      </p:sp>
      <p:sp>
        <p:nvSpPr>
          <p:cNvPr id="7" name="Content Placeholder 6">
            <a:extLst>
              <a:ext uri="{FF2B5EF4-FFF2-40B4-BE49-F238E27FC236}">
                <a16:creationId xmlns:a16="http://schemas.microsoft.com/office/drawing/2014/main" id="{20166BA7-7A84-B50E-F959-A049B08B0254}"/>
              </a:ext>
            </a:extLst>
          </p:cNvPr>
          <p:cNvSpPr>
            <a:spLocks noGrp="1"/>
          </p:cNvSpPr>
          <p:nvPr>
            <p:ph idx="1"/>
          </p:nvPr>
        </p:nvSpPr>
        <p:spPr>
          <a:xfrm>
            <a:off x="40640" y="1363125"/>
            <a:ext cx="12110720" cy="471257"/>
          </a:xfrm>
        </p:spPr>
        <p:txBody>
          <a:bodyPr>
            <a:normAutofit/>
          </a:bodyPr>
          <a:lstStyle/>
          <a:p>
            <a:pPr marL="0" indent="0">
              <a:buNone/>
            </a:pPr>
            <a:r>
              <a:rPr lang="en-US" sz="2400" dirty="0">
                <a:solidFill>
                  <a:schemeClr val="accent3"/>
                </a:solidFill>
              </a:rPr>
              <a:t>On the FAFSA®, the “parent” is the student’s legal (biological or adoptive) parent. </a:t>
            </a:r>
          </a:p>
        </p:txBody>
      </p:sp>
      <p:pic>
        <p:nvPicPr>
          <p:cNvPr id="10" name="Picture 9">
            <a:extLst>
              <a:ext uri="{FF2B5EF4-FFF2-40B4-BE49-F238E27FC236}">
                <a16:creationId xmlns:a16="http://schemas.microsoft.com/office/drawing/2014/main" id="{F490DE52-70AB-9E7C-A25B-99699F811662}"/>
              </a:ext>
            </a:extLst>
          </p:cNvPr>
          <p:cNvPicPr>
            <a:picLocks noChangeAspect="1"/>
          </p:cNvPicPr>
          <p:nvPr/>
        </p:nvPicPr>
        <p:blipFill>
          <a:blip r:embed="rId3"/>
          <a:stretch>
            <a:fillRect/>
          </a:stretch>
        </p:blipFill>
        <p:spPr>
          <a:xfrm>
            <a:off x="-6615" y="4563211"/>
            <a:ext cx="12198615" cy="2294789"/>
          </a:xfrm>
          <a:prstGeom prst="rect">
            <a:avLst/>
          </a:prstGeom>
        </p:spPr>
      </p:pic>
      <p:pic>
        <p:nvPicPr>
          <p:cNvPr id="13" name="Picture 12">
            <a:extLst>
              <a:ext uri="{FF2B5EF4-FFF2-40B4-BE49-F238E27FC236}">
                <a16:creationId xmlns:a16="http://schemas.microsoft.com/office/drawing/2014/main" id="{30330478-0184-B26D-40DC-99F6BB96FD81}"/>
              </a:ext>
            </a:extLst>
          </p:cNvPr>
          <p:cNvPicPr>
            <a:picLocks noChangeAspect="1"/>
          </p:cNvPicPr>
          <p:nvPr/>
        </p:nvPicPr>
        <p:blipFill>
          <a:blip r:embed="rId4"/>
          <a:stretch>
            <a:fillRect/>
          </a:stretch>
        </p:blipFill>
        <p:spPr>
          <a:xfrm>
            <a:off x="450532" y="2384355"/>
            <a:ext cx="4524375" cy="1466850"/>
          </a:xfrm>
          <a:prstGeom prst="rect">
            <a:avLst/>
          </a:prstGeom>
          <a:ln>
            <a:solidFill>
              <a:schemeClr val="accent2"/>
            </a:solidFill>
          </a:ln>
        </p:spPr>
      </p:pic>
      <p:pic>
        <p:nvPicPr>
          <p:cNvPr id="15" name="Picture 14">
            <a:extLst>
              <a:ext uri="{FF2B5EF4-FFF2-40B4-BE49-F238E27FC236}">
                <a16:creationId xmlns:a16="http://schemas.microsoft.com/office/drawing/2014/main" id="{3D4E9D34-0C7E-023F-D2CA-0ACE4882B9A5}"/>
              </a:ext>
            </a:extLst>
          </p:cNvPr>
          <p:cNvPicPr>
            <a:picLocks noChangeAspect="1"/>
          </p:cNvPicPr>
          <p:nvPr/>
        </p:nvPicPr>
        <p:blipFill>
          <a:blip r:embed="rId5"/>
          <a:stretch>
            <a:fillRect/>
          </a:stretch>
        </p:blipFill>
        <p:spPr>
          <a:xfrm>
            <a:off x="5943600" y="2006502"/>
            <a:ext cx="5638800" cy="2495550"/>
          </a:xfrm>
          <a:prstGeom prst="rect">
            <a:avLst/>
          </a:prstGeom>
          <a:ln>
            <a:solidFill>
              <a:schemeClr val="accent2"/>
            </a:solidFill>
          </a:ln>
        </p:spPr>
      </p:pic>
      <p:sp>
        <p:nvSpPr>
          <p:cNvPr id="17" name="Arrow: Down 16">
            <a:extLst>
              <a:ext uri="{FF2B5EF4-FFF2-40B4-BE49-F238E27FC236}">
                <a16:creationId xmlns:a16="http://schemas.microsoft.com/office/drawing/2014/main" id="{7E3C3214-1D25-6058-AC3E-BC13177FDB97}"/>
              </a:ext>
            </a:extLst>
          </p:cNvPr>
          <p:cNvSpPr/>
          <p:nvPr/>
        </p:nvSpPr>
        <p:spPr>
          <a:xfrm>
            <a:off x="1859280" y="3637280"/>
            <a:ext cx="467360" cy="1066800"/>
          </a:xfrm>
          <a:prstGeom prst="downArrow">
            <a:avLst/>
          </a:prstGeom>
          <a:solidFill>
            <a:srgbClr val="EC73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8" name="Arrow: Down 17">
            <a:extLst>
              <a:ext uri="{FF2B5EF4-FFF2-40B4-BE49-F238E27FC236}">
                <a16:creationId xmlns:a16="http://schemas.microsoft.com/office/drawing/2014/main" id="{A964B51D-38F9-5E7E-20F5-B2A1B133F724}"/>
              </a:ext>
            </a:extLst>
          </p:cNvPr>
          <p:cNvSpPr/>
          <p:nvPr/>
        </p:nvSpPr>
        <p:spPr>
          <a:xfrm>
            <a:off x="8646160" y="4005573"/>
            <a:ext cx="467360" cy="741680"/>
          </a:xfrm>
          <a:prstGeom prst="downArrow">
            <a:avLst/>
          </a:prstGeom>
          <a:solidFill>
            <a:srgbClr val="EC73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A683987-6F72-4770-1F91-44E1CADB377E}"/>
              </a:ext>
            </a:extLst>
          </p:cNvPr>
          <p:cNvSpPr txBox="1"/>
          <p:nvPr/>
        </p:nvSpPr>
        <p:spPr>
          <a:xfrm>
            <a:off x="5147627" y="2933114"/>
            <a:ext cx="795973" cy="369332"/>
          </a:xfrm>
          <a:prstGeom prst="rect">
            <a:avLst/>
          </a:prstGeom>
          <a:noFill/>
        </p:spPr>
        <p:txBody>
          <a:bodyPr wrap="square" rtlCol="0">
            <a:spAutoFit/>
          </a:bodyPr>
          <a:lstStyle/>
          <a:p>
            <a:r>
              <a:rPr lang="en-US" dirty="0"/>
              <a:t>OR</a:t>
            </a:r>
          </a:p>
        </p:txBody>
      </p:sp>
    </p:spTree>
    <p:extLst>
      <p:ext uri="{BB962C8B-B14F-4D97-AF65-F5344CB8AC3E}">
        <p14:creationId xmlns:p14="http://schemas.microsoft.com/office/powerpoint/2010/main" val="1793328962"/>
      </p:ext>
    </p:extLst>
  </p:cSld>
  <p:clrMapOvr>
    <a:masterClrMapping/>
  </p:clrMapOvr>
  <p:transition spd="slow">
    <p:wipe dir="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4640" y="303592"/>
            <a:ext cx="11755120" cy="504625"/>
          </a:xfrm>
          <a:prstGeom prst="rect">
            <a:avLst/>
          </a:prstGeom>
        </p:spPr>
        <p:txBody>
          <a:bodyPr vert="horz" wrap="square" lIns="0" tIns="12065" rIns="0" bIns="0" rtlCol="0">
            <a:spAutoFit/>
          </a:bodyPr>
          <a:lstStyle/>
          <a:p>
            <a:pPr marL="12700" marR="5080">
              <a:spcBef>
                <a:spcPts val="95"/>
              </a:spcBef>
            </a:pPr>
            <a:r>
              <a:rPr lang="en-US" sz="3200" dirty="0"/>
              <a:t>Dependent</a:t>
            </a:r>
            <a:r>
              <a:rPr lang="en-US" sz="3200" spc="-120" dirty="0"/>
              <a:t> </a:t>
            </a:r>
            <a:r>
              <a:rPr lang="en-US" sz="3200" dirty="0"/>
              <a:t>Students- </a:t>
            </a:r>
            <a:r>
              <a:rPr sz="2800" spc="-25" dirty="0"/>
              <a:t>Who </a:t>
            </a:r>
            <a:r>
              <a:rPr sz="2800" dirty="0"/>
              <a:t>Reports</a:t>
            </a:r>
            <a:r>
              <a:rPr sz="2800" spc="-40" dirty="0"/>
              <a:t> </a:t>
            </a:r>
            <a:r>
              <a:rPr sz="2800" dirty="0"/>
              <a:t>Info</a:t>
            </a:r>
            <a:r>
              <a:rPr sz="2800" spc="-65" dirty="0"/>
              <a:t> </a:t>
            </a:r>
            <a:r>
              <a:rPr sz="2800" dirty="0"/>
              <a:t>on</a:t>
            </a:r>
            <a:r>
              <a:rPr sz="2800" spc="-75" dirty="0"/>
              <a:t> </a:t>
            </a:r>
            <a:r>
              <a:rPr sz="2800" dirty="0"/>
              <a:t>the</a:t>
            </a:r>
            <a:r>
              <a:rPr sz="2800" spc="-55" dirty="0"/>
              <a:t> </a:t>
            </a:r>
            <a:r>
              <a:rPr sz="2800" spc="-30" dirty="0"/>
              <a:t>202</a:t>
            </a:r>
            <a:r>
              <a:rPr lang="en-US" sz="2800" spc="-30" dirty="0"/>
              <a:t>5</a:t>
            </a:r>
            <a:r>
              <a:rPr sz="2800" spc="-30" dirty="0"/>
              <a:t>-</a:t>
            </a:r>
            <a:r>
              <a:rPr sz="2800" dirty="0"/>
              <a:t>2</a:t>
            </a:r>
            <a:r>
              <a:rPr lang="en-US" sz="2800" dirty="0"/>
              <a:t>6</a:t>
            </a:r>
            <a:r>
              <a:rPr sz="2800" spc="-20" dirty="0"/>
              <a:t> </a:t>
            </a:r>
            <a:r>
              <a:rPr lang="en-US" sz="2800" spc="-10" dirty="0"/>
              <a:t>FAFSA®</a:t>
            </a:r>
            <a:r>
              <a:rPr sz="2800" spc="-10" dirty="0"/>
              <a:t>?</a:t>
            </a:r>
            <a:endParaRPr sz="2800" dirty="0"/>
          </a:p>
        </p:txBody>
      </p:sp>
      <p:sp>
        <p:nvSpPr>
          <p:cNvPr id="19" name="TextBox 18">
            <a:extLst>
              <a:ext uri="{FF2B5EF4-FFF2-40B4-BE49-F238E27FC236}">
                <a16:creationId xmlns:a16="http://schemas.microsoft.com/office/drawing/2014/main" id="{3A683987-6F72-4770-1F91-44E1CADB377E}"/>
              </a:ext>
            </a:extLst>
          </p:cNvPr>
          <p:cNvSpPr txBox="1"/>
          <p:nvPr/>
        </p:nvSpPr>
        <p:spPr>
          <a:xfrm>
            <a:off x="5147627" y="2933114"/>
            <a:ext cx="795973" cy="369332"/>
          </a:xfrm>
          <a:prstGeom prst="rect">
            <a:avLst/>
          </a:prstGeom>
          <a:noFill/>
        </p:spPr>
        <p:txBody>
          <a:bodyPr wrap="square" rtlCol="0">
            <a:spAutoFit/>
          </a:bodyPr>
          <a:lstStyle/>
          <a:p>
            <a:r>
              <a:rPr lang="en-US" dirty="0"/>
              <a:t>OR</a:t>
            </a:r>
          </a:p>
        </p:txBody>
      </p:sp>
      <p:pic>
        <p:nvPicPr>
          <p:cNvPr id="4" name="Picture 3">
            <a:extLst>
              <a:ext uri="{FF2B5EF4-FFF2-40B4-BE49-F238E27FC236}">
                <a16:creationId xmlns:a16="http://schemas.microsoft.com/office/drawing/2014/main" id="{2D6E3111-0551-B310-CE54-A59635F26FDB}"/>
              </a:ext>
            </a:extLst>
          </p:cNvPr>
          <p:cNvPicPr>
            <a:picLocks noChangeAspect="1"/>
          </p:cNvPicPr>
          <p:nvPr/>
        </p:nvPicPr>
        <p:blipFill>
          <a:blip r:embed="rId3"/>
          <a:stretch>
            <a:fillRect/>
          </a:stretch>
        </p:blipFill>
        <p:spPr>
          <a:xfrm>
            <a:off x="15239" y="1051724"/>
            <a:ext cx="6894279" cy="5684356"/>
          </a:xfrm>
          <a:prstGeom prst="rect">
            <a:avLst/>
          </a:prstGeom>
        </p:spPr>
      </p:pic>
      <p:pic>
        <p:nvPicPr>
          <p:cNvPr id="3" name="Picture 2">
            <a:extLst>
              <a:ext uri="{FF2B5EF4-FFF2-40B4-BE49-F238E27FC236}">
                <a16:creationId xmlns:a16="http://schemas.microsoft.com/office/drawing/2014/main" id="{DCD7F776-C627-FB93-9AB9-0834C3F13308}"/>
              </a:ext>
            </a:extLst>
          </p:cNvPr>
          <p:cNvPicPr>
            <a:picLocks noChangeAspect="1"/>
          </p:cNvPicPr>
          <p:nvPr/>
        </p:nvPicPr>
        <p:blipFill>
          <a:blip r:embed="rId4"/>
          <a:stretch>
            <a:fillRect/>
          </a:stretch>
        </p:blipFill>
        <p:spPr>
          <a:xfrm>
            <a:off x="4515704" y="4836159"/>
            <a:ext cx="7842818" cy="1666240"/>
          </a:xfrm>
          <a:prstGeom prst="rect">
            <a:avLst/>
          </a:prstGeom>
        </p:spPr>
      </p:pic>
      <p:sp>
        <p:nvSpPr>
          <p:cNvPr id="18" name="Arrow: Down 17">
            <a:extLst>
              <a:ext uri="{FF2B5EF4-FFF2-40B4-BE49-F238E27FC236}">
                <a16:creationId xmlns:a16="http://schemas.microsoft.com/office/drawing/2014/main" id="{A964B51D-38F9-5E7E-20F5-B2A1B133F724}"/>
              </a:ext>
            </a:extLst>
          </p:cNvPr>
          <p:cNvSpPr/>
          <p:nvPr/>
        </p:nvSpPr>
        <p:spPr>
          <a:xfrm rot="15769947">
            <a:off x="2537520" y="4848604"/>
            <a:ext cx="467360" cy="2718207"/>
          </a:xfrm>
          <a:prstGeom prst="downArrow">
            <a:avLst/>
          </a:prstGeom>
          <a:solidFill>
            <a:srgbClr val="EC730C"/>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36986372"/>
      </p:ext>
    </p:extLst>
  </p:cSld>
  <p:clrMapOvr>
    <a:masterClrMapping/>
  </p:clrMapOvr>
  <p:transition spd="slow">
    <p:wipe dir="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0166BA7-7A84-B50E-F959-A049B08B0254}"/>
              </a:ext>
            </a:extLst>
          </p:cNvPr>
          <p:cNvSpPr>
            <a:spLocks noGrp="1"/>
          </p:cNvSpPr>
          <p:nvPr>
            <p:ph idx="1"/>
          </p:nvPr>
        </p:nvSpPr>
        <p:spPr>
          <a:xfrm>
            <a:off x="121209" y="6122829"/>
            <a:ext cx="6828079" cy="581979"/>
          </a:xfrm>
        </p:spPr>
        <p:txBody>
          <a:bodyPr>
            <a:normAutofit fontScale="70000" lnSpcReduction="20000"/>
          </a:bodyPr>
          <a:lstStyle/>
          <a:p>
            <a:pPr marL="0" indent="0" algn="ctr">
              <a:buNone/>
            </a:pPr>
            <a:r>
              <a:rPr lang="en-US" sz="2400" dirty="0">
                <a:solidFill>
                  <a:schemeClr val="accent3"/>
                </a:solidFill>
              </a:rPr>
              <a:t>No one else will ever provide information on the FAFSA® form for a dependent student</a:t>
            </a:r>
          </a:p>
          <a:p>
            <a:pPr marL="0" indent="0" algn="ctr">
              <a:buNone/>
            </a:pPr>
            <a:endParaRPr lang="en-US" sz="2400" dirty="0">
              <a:solidFill>
                <a:schemeClr val="accent3"/>
              </a:solidFill>
            </a:endParaRPr>
          </a:p>
        </p:txBody>
      </p:sp>
      <p:pic>
        <p:nvPicPr>
          <p:cNvPr id="5" name="Picture 4">
            <a:extLst>
              <a:ext uri="{FF2B5EF4-FFF2-40B4-BE49-F238E27FC236}">
                <a16:creationId xmlns:a16="http://schemas.microsoft.com/office/drawing/2014/main" id="{46E071AA-D69E-2F20-DB2B-B60EB065F72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071208" y="1026160"/>
            <a:ext cx="5080152" cy="5916392"/>
          </a:xfrm>
          <a:prstGeom prst="rect">
            <a:avLst/>
          </a:prstGeom>
        </p:spPr>
      </p:pic>
      <p:sp>
        <p:nvSpPr>
          <p:cNvPr id="6" name="Content Placeholder 3">
            <a:extLst>
              <a:ext uri="{FF2B5EF4-FFF2-40B4-BE49-F238E27FC236}">
                <a16:creationId xmlns:a16="http://schemas.microsoft.com/office/drawing/2014/main" id="{28011B0A-7A9B-5312-07AF-F3C2AC22F3F5}"/>
              </a:ext>
            </a:extLst>
          </p:cNvPr>
          <p:cNvSpPr txBox="1">
            <a:spLocks/>
          </p:cNvSpPr>
          <p:nvPr/>
        </p:nvSpPr>
        <p:spPr>
          <a:xfrm>
            <a:off x="243129" y="1527463"/>
            <a:ext cx="6264910" cy="3803075"/>
          </a:xfrm>
          <a:prstGeom prst="rect">
            <a:avLst/>
          </a:prstGeom>
        </p:spPr>
        <p:txBody>
          <a:bodyPr>
            <a:normAutofit fontScale="92500" lnSpcReduction="10000"/>
          </a:bodyPr>
          <a:lstStyle>
            <a:lvl1pPr marL="342900" indent="-342900" algn="l" defTabSz="914400" rtl="0" eaLnBrk="1" latinLnBrk="0" hangingPunct="1">
              <a:lnSpc>
                <a:spcPct val="100000"/>
              </a:lnSpc>
              <a:spcBef>
                <a:spcPts val="650"/>
              </a:spcBef>
              <a:spcAft>
                <a:spcPts val="300"/>
              </a:spcAft>
              <a:buClr>
                <a:srgbClr val="007299"/>
              </a:buClr>
              <a:buFont typeface="Arial" pitchFamily="34" charset="0"/>
              <a:buChar char="•"/>
              <a:defRPr sz="2800" kern="1200">
                <a:solidFill>
                  <a:schemeClr val="tx1"/>
                </a:solidFill>
                <a:latin typeface="+mn-lt"/>
                <a:ea typeface="+mn-ea"/>
                <a:cs typeface="Arial"/>
              </a:defRPr>
            </a:lvl1pPr>
            <a:lvl2pPr marL="742950" indent="-285750" algn="l" defTabSz="914400" rtl="0" eaLnBrk="1" latinLnBrk="0" hangingPunct="1">
              <a:lnSpc>
                <a:spcPct val="100000"/>
              </a:lnSpc>
              <a:spcBef>
                <a:spcPts val="300"/>
              </a:spcBef>
              <a:spcAft>
                <a:spcPts val="300"/>
              </a:spcAft>
              <a:buClr>
                <a:srgbClr val="007299"/>
              </a:buClr>
              <a:buFont typeface="System Font Regular"/>
              <a:buChar char="-"/>
              <a:defRPr sz="2400" kern="1200">
                <a:solidFill>
                  <a:schemeClr val="tx1"/>
                </a:solidFill>
                <a:latin typeface="+mn-lt"/>
                <a:ea typeface="+mn-ea"/>
                <a:cs typeface="Arial"/>
              </a:defRPr>
            </a:lvl2pPr>
            <a:lvl3pPr marL="1143000" indent="-228600" algn="l" defTabSz="914400" rtl="0" eaLnBrk="1" latinLnBrk="0" hangingPunct="1">
              <a:lnSpc>
                <a:spcPct val="100000"/>
              </a:lnSpc>
              <a:spcBef>
                <a:spcPts val="300"/>
              </a:spcBef>
              <a:spcAft>
                <a:spcPts val="300"/>
              </a:spcAft>
              <a:buClr>
                <a:srgbClr val="007299"/>
              </a:buClr>
              <a:buSzPct val="80000"/>
              <a:buFont typeface="Arial" panose="020B0604020202020204" pitchFamily="34" charset="0"/>
              <a:buChar char="•"/>
              <a:defRPr sz="2400" kern="1200">
                <a:solidFill>
                  <a:schemeClr val="tx1"/>
                </a:solidFill>
                <a:latin typeface="+mn-lt"/>
                <a:ea typeface="+mn-ea"/>
                <a:cs typeface="Arial"/>
              </a:defRPr>
            </a:lvl3pPr>
            <a:lvl4pPr marL="1600200" indent="-228600" algn="l" defTabSz="914400" rtl="0" eaLnBrk="1" latinLnBrk="0" hangingPunct="1">
              <a:lnSpc>
                <a:spcPct val="100000"/>
              </a:lnSpc>
              <a:spcBef>
                <a:spcPts val="300"/>
              </a:spcBef>
              <a:spcAft>
                <a:spcPts val="300"/>
              </a:spcAft>
              <a:buClr>
                <a:srgbClr val="007299"/>
              </a:buClr>
              <a:buSzPct val="70000"/>
              <a:buFont typeface="Lucida Grande"/>
              <a:buChar char="►"/>
              <a:defRPr sz="2000" kern="1200">
                <a:solidFill>
                  <a:schemeClr val="tx1"/>
                </a:solidFill>
                <a:latin typeface="+mn-lt"/>
                <a:ea typeface="+mn-ea"/>
                <a:cs typeface="Arial"/>
              </a:defRPr>
            </a:lvl4pPr>
            <a:lvl5pPr marL="2057400" indent="-228600" algn="l" defTabSz="914400" rtl="0" eaLnBrk="1" latinLnBrk="0" hangingPunct="1">
              <a:lnSpc>
                <a:spcPct val="100000"/>
              </a:lnSpc>
              <a:spcBef>
                <a:spcPts val="300"/>
              </a:spcBef>
              <a:spcAft>
                <a:spcPts val="300"/>
              </a:spcAft>
              <a:buClr>
                <a:srgbClr val="007299"/>
              </a:buClr>
              <a:buFont typeface="Arial"/>
              <a:buChar char="•"/>
              <a:defRPr sz="2000" kern="1200">
                <a:solidFill>
                  <a:schemeClr val="tx1"/>
                </a:solidFill>
                <a:latin typeface="+mn-lt"/>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Clr>
                <a:srgbClr val="00C4D7"/>
              </a:buClr>
            </a:pPr>
            <a:r>
              <a:rPr lang="en-US" sz="2400" dirty="0">
                <a:solidFill>
                  <a:srgbClr val="323232"/>
                </a:solidFill>
              </a:rPr>
              <a:t>Answers on FAFSA® determine which contributors will be required to provide information</a:t>
            </a:r>
          </a:p>
          <a:p>
            <a:pPr>
              <a:buClr>
                <a:srgbClr val="00C4D7"/>
              </a:buClr>
            </a:pPr>
            <a:endParaRPr lang="en-US" sz="800" dirty="0">
              <a:solidFill>
                <a:srgbClr val="323232"/>
              </a:solidFill>
            </a:endParaRPr>
          </a:p>
          <a:p>
            <a:pPr>
              <a:buClr>
                <a:srgbClr val="00C4D7"/>
              </a:buClr>
            </a:pPr>
            <a:r>
              <a:rPr lang="en-US" sz="2400" dirty="0">
                <a:solidFill>
                  <a:srgbClr val="323232"/>
                </a:solidFill>
              </a:rPr>
              <a:t>Student invites contributor(s) to complete their portion of the form</a:t>
            </a:r>
          </a:p>
          <a:p>
            <a:pPr lvl="1">
              <a:buClr>
                <a:srgbClr val="00C4D7"/>
              </a:buClr>
            </a:pPr>
            <a:r>
              <a:rPr lang="en-US" dirty="0"/>
              <a:t>Required: Name, date of birth, SSN and email address</a:t>
            </a:r>
          </a:p>
          <a:p>
            <a:pPr lvl="1">
              <a:buClr>
                <a:srgbClr val="00C4D7"/>
              </a:buClr>
            </a:pPr>
            <a:r>
              <a:rPr lang="en-US" dirty="0"/>
              <a:t>If parent doesn’t have SSN, check box</a:t>
            </a:r>
          </a:p>
          <a:p>
            <a:pPr>
              <a:buClr>
                <a:srgbClr val="00C4D7"/>
              </a:buClr>
            </a:pPr>
            <a:r>
              <a:rPr lang="en-US" sz="2400" dirty="0"/>
              <a:t>Contributors are </a:t>
            </a:r>
            <a:r>
              <a:rPr lang="en-US" sz="2400" u="sng" dirty="0"/>
              <a:t>not</a:t>
            </a:r>
            <a:r>
              <a:rPr lang="en-US" sz="2400" dirty="0"/>
              <a:t> financially responsible for student’s education costs</a:t>
            </a:r>
          </a:p>
          <a:p>
            <a:pPr>
              <a:buClr>
                <a:srgbClr val="00C4D7"/>
              </a:buClr>
            </a:pPr>
            <a:endParaRPr lang="en-US" sz="2400" dirty="0"/>
          </a:p>
        </p:txBody>
      </p:sp>
      <p:sp>
        <p:nvSpPr>
          <p:cNvPr id="8" name="object 2">
            <a:extLst>
              <a:ext uri="{FF2B5EF4-FFF2-40B4-BE49-F238E27FC236}">
                <a16:creationId xmlns:a16="http://schemas.microsoft.com/office/drawing/2014/main" id="{5627D522-3894-F3B3-4D07-A02C6874499E}"/>
              </a:ext>
            </a:extLst>
          </p:cNvPr>
          <p:cNvSpPr txBox="1">
            <a:spLocks noGrp="1"/>
          </p:cNvSpPr>
          <p:nvPr>
            <p:ph type="title"/>
          </p:nvPr>
        </p:nvSpPr>
        <p:spPr>
          <a:xfrm>
            <a:off x="243522" y="334750"/>
            <a:ext cx="11704955" cy="504625"/>
          </a:xfrm>
          <a:prstGeom prst="rect">
            <a:avLst/>
          </a:prstGeom>
        </p:spPr>
        <p:txBody>
          <a:bodyPr vert="horz" wrap="square" lIns="0" tIns="12065" rIns="0" bIns="0" rtlCol="0">
            <a:spAutoFit/>
          </a:bodyPr>
          <a:lstStyle/>
          <a:p>
            <a:pPr marL="12700" marR="5080">
              <a:spcBef>
                <a:spcPts val="95"/>
              </a:spcBef>
            </a:pPr>
            <a:r>
              <a:rPr lang="en-US" sz="3200" dirty="0"/>
              <a:t>Dependent</a:t>
            </a:r>
            <a:r>
              <a:rPr lang="en-US" sz="3200" spc="-120" dirty="0"/>
              <a:t> </a:t>
            </a:r>
            <a:r>
              <a:rPr lang="en-US" sz="3200" dirty="0"/>
              <a:t>Students- </a:t>
            </a:r>
            <a:r>
              <a:rPr sz="2800" spc="-25" dirty="0"/>
              <a:t>Who </a:t>
            </a:r>
            <a:r>
              <a:rPr sz="2800" dirty="0"/>
              <a:t>Reports</a:t>
            </a:r>
            <a:r>
              <a:rPr sz="2800" spc="-40" dirty="0"/>
              <a:t> </a:t>
            </a:r>
            <a:r>
              <a:rPr sz="2800" dirty="0"/>
              <a:t>Info</a:t>
            </a:r>
            <a:r>
              <a:rPr sz="2800" spc="-65" dirty="0"/>
              <a:t> </a:t>
            </a:r>
            <a:r>
              <a:rPr sz="2800" dirty="0"/>
              <a:t>on</a:t>
            </a:r>
            <a:r>
              <a:rPr sz="2800" spc="-75" dirty="0"/>
              <a:t> </a:t>
            </a:r>
            <a:r>
              <a:rPr sz="2800" dirty="0"/>
              <a:t>the</a:t>
            </a:r>
            <a:r>
              <a:rPr sz="2800" spc="-55" dirty="0"/>
              <a:t> </a:t>
            </a:r>
            <a:r>
              <a:rPr sz="2800" spc="-30" dirty="0"/>
              <a:t>202</a:t>
            </a:r>
            <a:r>
              <a:rPr lang="en-US" sz="2800" spc="-30" dirty="0"/>
              <a:t>5</a:t>
            </a:r>
            <a:r>
              <a:rPr sz="2800" spc="-30" dirty="0"/>
              <a:t>-</a:t>
            </a:r>
            <a:r>
              <a:rPr sz="2800" dirty="0"/>
              <a:t>2</a:t>
            </a:r>
            <a:r>
              <a:rPr lang="en-US" sz="2800" dirty="0"/>
              <a:t>6</a:t>
            </a:r>
            <a:r>
              <a:rPr sz="2800" spc="-20" dirty="0"/>
              <a:t> </a:t>
            </a:r>
            <a:r>
              <a:rPr lang="en-US" sz="2800" spc="-10" dirty="0"/>
              <a:t>FAFSA®</a:t>
            </a:r>
            <a:r>
              <a:rPr sz="2800" spc="-10" dirty="0"/>
              <a:t>?</a:t>
            </a:r>
            <a:endParaRPr sz="2800" dirty="0"/>
          </a:p>
        </p:txBody>
      </p:sp>
    </p:spTree>
  </p:cSld>
  <p:clrMapOvr>
    <a:masterClrMapping/>
  </p:clrMapOvr>
  <p:transition spd="slow">
    <p:wipe dir="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Who Is Independent?</a:t>
            </a:r>
          </a:p>
        </p:txBody>
      </p:sp>
      <p:sp>
        <p:nvSpPr>
          <p:cNvPr id="4" name="Content Placeholder 2"/>
          <p:cNvSpPr>
            <a:spLocks noGrp="1"/>
          </p:cNvSpPr>
          <p:nvPr>
            <p:ph idx="1"/>
          </p:nvPr>
        </p:nvSpPr>
        <p:spPr>
          <a:xfrm>
            <a:off x="457200" y="1444382"/>
            <a:ext cx="10972800" cy="4830763"/>
          </a:xfrm>
        </p:spPr>
        <p:txBody>
          <a:bodyPr>
            <a:noAutofit/>
          </a:bodyPr>
          <a:lstStyle/>
          <a:p>
            <a:pPr>
              <a:lnSpc>
                <a:spcPct val="120000"/>
              </a:lnSpc>
              <a:buFont typeface="Wingdings" panose="05000000000000000000" pitchFamily="2" charset="2"/>
              <a:buChar char="§"/>
            </a:pPr>
            <a:r>
              <a:rPr lang="en-US" sz="1800" dirty="0"/>
              <a:t>Born before January 1, 2002</a:t>
            </a:r>
          </a:p>
          <a:p>
            <a:pPr>
              <a:lnSpc>
                <a:spcPct val="120000"/>
              </a:lnSpc>
              <a:buFont typeface="Wingdings" panose="05000000000000000000" pitchFamily="2" charset="2"/>
              <a:buChar char="§"/>
            </a:pPr>
            <a:r>
              <a:rPr lang="en-US" sz="1800" dirty="0"/>
              <a:t>Married (and not separated)</a:t>
            </a:r>
          </a:p>
          <a:p>
            <a:pPr>
              <a:lnSpc>
                <a:spcPct val="120000"/>
              </a:lnSpc>
              <a:buFont typeface="Wingdings" panose="05000000000000000000" pitchFamily="2" charset="2"/>
              <a:buChar char="§"/>
            </a:pPr>
            <a:r>
              <a:rPr lang="en-US" sz="1800" dirty="0"/>
              <a:t>Veteran (includes active-duty personnel)</a:t>
            </a:r>
          </a:p>
          <a:p>
            <a:pPr>
              <a:lnSpc>
                <a:spcPct val="120000"/>
              </a:lnSpc>
              <a:buFont typeface="Wingdings" panose="05000000000000000000" pitchFamily="2" charset="2"/>
              <a:buChar char="§"/>
            </a:pPr>
            <a:r>
              <a:rPr lang="en-US" sz="1800" dirty="0"/>
              <a:t>Working on graduate level degree </a:t>
            </a:r>
          </a:p>
          <a:p>
            <a:pPr marL="0" indent="0">
              <a:lnSpc>
                <a:spcPct val="110000"/>
              </a:lnSpc>
              <a:spcBef>
                <a:spcPts val="1272"/>
              </a:spcBef>
              <a:buNone/>
            </a:pPr>
            <a:endParaRPr lang="en-US" sz="1800" dirty="0"/>
          </a:p>
        </p:txBody>
      </p:sp>
      <p:sp>
        <p:nvSpPr>
          <p:cNvPr id="12" name="Content Placeholder 2">
            <a:extLst>
              <a:ext uri="{FF2B5EF4-FFF2-40B4-BE49-F238E27FC236}">
                <a16:creationId xmlns:a16="http://schemas.microsoft.com/office/drawing/2014/main" id="{888AE8DC-96A8-D4FA-4B4C-D44F806978D8}"/>
              </a:ext>
            </a:extLst>
          </p:cNvPr>
          <p:cNvSpPr txBox="1">
            <a:spLocks/>
          </p:cNvSpPr>
          <p:nvPr/>
        </p:nvSpPr>
        <p:spPr>
          <a:xfrm>
            <a:off x="494490" y="3221683"/>
            <a:ext cx="10898220" cy="3472775"/>
          </a:xfrm>
          <a:prstGeom prst="rect">
            <a:avLst/>
          </a:prstGeom>
        </p:spPr>
        <p:txBody>
          <a:bodyPr>
            <a:noAutofit/>
          </a:bodyPr>
          <a:lstStyle>
            <a:lvl1pPr marL="342900" indent="-342900" algn="l" defTabSz="914400" rtl="0" eaLnBrk="1" latinLnBrk="0" hangingPunct="1">
              <a:lnSpc>
                <a:spcPct val="100000"/>
              </a:lnSpc>
              <a:spcBef>
                <a:spcPts val="650"/>
              </a:spcBef>
              <a:spcAft>
                <a:spcPts val="300"/>
              </a:spcAft>
              <a:buClr>
                <a:srgbClr val="007299"/>
              </a:buClr>
              <a:buFont typeface="Arial" pitchFamily="34" charset="0"/>
              <a:buChar char="•"/>
              <a:defRPr sz="2800" kern="1200">
                <a:solidFill>
                  <a:schemeClr val="tx1"/>
                </a:solidFill>
                <a:latin typeface="+mn-lt"/>
                <a:ea typeface="+mn-ea"/>
                <a:cs typeface="Arial"/>
              </a:defRPr>
            </a:lvl1pPr>
            <a:lvl2pPr marL="742950" indent="-285750" algn="l" defTabSz="914400" rtl="0" eaLnBrk="1" latinLnBrk="0" hangingPunct="1">
              <a:lnSpc>
                <a:spcPct val="100000"/>
              </a:lnSpc>
              <a:spcBef>
                <a:spcPts val="300"/>
              </a:spcBef>
              <a:spcAft>
                <a:spcPts val="300"/>
              </a:spcAft>
              <a:buClr>
                <a:srgbClr val="007299"/>
              </a:buClr>
              <a:buFont typeface="System Font Regular"/>
              <a:buChar char="-"/>
              <a:defRPr sz="2400" kern="1200">
                <a:solidFill>
                  <a:schemeClr val="tx1"/>
                </a:solidFill>
                <a:latin typeface="+mn-lt"/>
                <a:ea typeface="+mn-ea"/>
                <a:cs typeface="Arial"/>
              </a:defRPr>
            </a:lvl2pPr>
            <a:lvl3pPr marL="1143000" indent="-228600" algn="l" defTabSz="914400" rtl="0" eaLnBrk="1" latinLnBrk="0" hangingPunct="1">
              <a:lnSpc>
                <a:spcPct val="100000"/>
              </a:lnSpc>
              <a:spcBef>
                <a:spcPts val="300"/>
              </a:spcBef>
              <a:spcAft>
                <a:spcPts val="300"/>
              </a:spcAft>
              <a:buClr>
                <a:srgbClr val="007299"/>
              </a:buClr>
              <a:buSzPct val="80000"/>
              <a:buFont typeface="Arial" panose="020B0604020202020204" pitchFamily="34" charset="0"/>
              <a:buChar char="•"/>
              <a:defRPr sz="2400" kern="1200">
                <a:solidFill>
                  <a:schemeClr val="tx1"/>
                </a:solidFill>
                <a:latin typeface="+mn-lt"/>
                <a:ea typeface="+mn-ea"/>
                <a:cs typeface="Arial"/>
              </a:defRPr>
            </a:lvl3pPr>
            <a:lvl4pPr marL="1600200" indent="-228600" algn="l" defTabSz="914400" rtl="0" eaLnBrk="1" latinLnBrk="0" hangingPunct="1">
              <a:lnSpc>
                <a:spcPct val="100000"/>
              </a:lnSpc>
              <a:spcBef>
                <a:spcPts val="300"/>
              </a:spcBef>
              <a:spcAft>
                <a:spcPts val="300"/>
              </a:spcAft>
              <a:buClr>
                <a:srgbClr val="007299"/>
              </a:buClr>
              <a:buSzPct val="70000"/>
              <a:buFont typeface="Lucida Grande"/>
              <a:buChar char="►"/>
              <a:defRPr sz="2000" kern="1200">
                <a:solidFill>
                  <a:schemeClr val="tx1"/>
                </a:solidFill>
                <a:latin typeface="+mn-lt"/>
                <a:ea typeface="+mn-ea"/>
                <a:cs typeface="Arial"/>
              </a:defRPr>
            </a:lvl4pPr>
            <a:lvl5pPr marL="2057400" indent="-228600" algn="l" defTabSz="914400" rtl="0" eaLnBrk="1" latinLnBrk="0" hangingPunct="1">
              <a:lnSpc>
                <a:spcPct val="100000"/>
              </a:lnSpc>
              <a:spcBef>
                <a:spcPts val="300"/>
              </a:spcBef>
              <a:spcAft>
                <a:spcPts val="300"/>
              </a:spcAft>
              <a:buClr>
                <a:srgbClr val="007299"/>
              </a:buClr>
              <a:buFont typeface="Arial"/>
              <a:buChar char="•"/>
              <a:defRPr sz="2000" kern="1200">
                <a:solidFill>
                  <a:schemeClr val="tx1"/>
                </a:solidFill>
                <a:latin typeface="+mn-lt"/>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120000"/>
              </a:lnSpc>
              <a:buFont typeface="Wingdings" panose="05000000000000000000" pitchFamily="2" charset="2"/>
              <a:buChar char="q"/>
            </a:pPr>
            <a:r>
              <a:rPr lang="en-US" sz="1800" b="1" dirty="0"/>
              <a:t>Emancipated minor </a:t>
            </a:r>
          </a:p>
          <a:p>
            <a:pPr>
              <a:lnSpc>
                <a:spcPct val="120000"/>
              </a:lnSpc>
              <a:buFont typeface="Wingdings" panose="05000000000000000000" pitchFamily="2" charset="2"/>
              <a:buChar char="q"/>
            </a:pPr>
            <a:r>
              <a:rPr lang="en-US" sz="1800" b="1" dirty="0"/>
              <a:t>Legal guardianship</a:t>
            </a:r>
          </a:p>
          <a:p>
            <a:pPr>
              <a:lnSpc>
                <a:spcPct val="120000"/>
              </a:lnSpc>
              <a:buFont typeface="Wingdings" panose="05000000000000000000" pitchFamily="2" charset="2"/>
              <a:buChar char="q"/>
            </a:pPr>
            <a:r>
              <a:rPr lang="en-US" sz="1800" b="1" dirty="0"/>
              <a:t>Anytime since the age of 13 has been either:</a:t>
            </a:r>
          </a:p>
          <a:p>
            <a:pPr lvl="1">
              <a:lnSpc>
                <a:spcPct val="120000"/>
              </a:lnSpc>
              <a:buFont typeface="Wingdings" panose="05000000000000000000" pitchFamily="2" charset="2"/>
              <a:buChar char="q"/>
            </a:pPr>
            <a:r>
              <a:rPr lang="en-US" sz="1800" b="1" dirty="0"/>
              <a:t>An orphan, </a:t>
            </a:r>
          </a:p>
          <a:p>
            <a:pPr lvl="1">
              <a:lnSpc>
                <a:spcPct val="120000"/>
              </a:lnSpc>
              <a:buFont typeface="Wingdings" panose="05000000000000000000" pitchFamily="2" charset="2"/>
              <a:buChar char="q"/>
            </a:pPr>
            <a:r>
              <a:rPr lang="en-US" sz="1800" b="1" dirty="0"/>
              <a:t>In foster care  </a:t>
            </a:r>
          </a:p>
          <a:p>
            <a:pPr lvl="1">
              <a:lnSpc>
                <a:spcPct val="120000"/>
              </a:lnSpc>
              <a:buFont typeface="Wingdings" panose="05000000000000000000" pitchFamily="2" charset="2"/>
              <a:buChar char="q"/>
            </a:pPr>
            <a:r>
              <a:rPr lang="en-US" sz="1800" b="1" dirty="0"/>
              <a:t>Ward of the court </a:t>
            </a:r>
          </a:p>
          <a:p>
            <a:pPr>
              <a:lnSpc>
                <a:spcPct val="120000"/>
              </a:lnSpc>
              <a:buFont typeface="Wingdings" panose="05000000000000000000" pitchFamily="2" charset="2"/>
              <a:buChar char="q"/>
            </a:pPr>
            <a:r>
              <a:rPr lang="en-US" sz="1800" b="1" dirty="0"/>
              <a:t>Have legal dependents other than spouse</a:t>
            </a:r>
          </a:p>
          <a:p>
            <a:pPr>
              <a:lnSpc>
                <a:spcPct val="120000"/>
              </a:lnSpc>
              <a:buFont typeface="Wingdings" panose="05000000000000000000" pitchFamily="2" charset="2"/>
              <a:buChar char="q"/>
            </a:pPr>
            <a:r>
              <a:rPr lang="en-US" sz="1800" b="1" dirty="0"/>
              <a:t>Student unaccompanied and homeless or self-supporting and at risk of being homeless</a:t>
            </a:r>
          </a:p>
          <a:p>
            <a:pPr>
              <a:lnSpc>
                <a:spcPct val="110000"/>
              </a:lnSpc>
              <a:spcBef>
                <a:spcPts val="1272"/>
              </a:spcBef>
              <a:buFont typeface="Wingdings" panose="05000000000000000000" pitchFamily="2" charset="2"/>
              <a:buChar char="q"/>
            </a:pPr>
            <a:endParaRPr lang="en-US" sz="1800" b="1" dirty="0"/>
          </a:p>
        </p:txBody>
      </p:sp>
      <p:pic>
        <p:nvPicPr>
          <p:cNvPr id="13" name="Picture 12" descr="Sticky-Note.png">
            <a:extLst>
              <a:ext uri="{FF2B5EF4-FFF2-40B4-BE49-F238E27FC236}">
                <a16:creationId xmlns:a16="http://schemas.microsoft.com/office/drawing/2014/main" id="{C856C537-AC6B-9839-280C-F0CBC30431C9}"/>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6747072" y="1010954"/>
            <a:ext cx="4835328" cy="3249761"/>
          </a:xfrm>
          <a:prstGeom prst="rect">
            <a:avLst/>
          </a:prstGeom>
          <a:effectLst>
            <a:outerShdw blurRad="50800" dist="76200" dir="2700000" algn="tl" rotWithShape="0">
              <a:srgbClr val="000000">
                <a:alpha val="10000"/>
              </a:srgbClr>
            </a:outerShdw>
          </a:effectLst>
        </p:spPr>
      </p:pic>
      <p:sp>
        <p:nvSpPr>
          <p:cNvPr id="14" name="TextBox 13">
            <a:extLst>
              <a:ext uri="{FF2B5EF4-FFF2-40B4-BE49-F238E27FC236}">
                <a16:creationId xmlns:a16="http://schemas.microsoft.com/office/drawing/2014/main" id="{80F33AFD-9849-D21A-3DFC-A9D926EF3F5B}"/>
              </a:ext>
            </a:extLst>
          </p:cNvPr>
          <p:cNvSpPr txBox="1"/>
          <p:nvPr/>
        </p:nvSpPr>
        <p:spPr>
          <a:xfrm>
            <a:off x="8025319" y="2054665"/>
            <a:ext cx="2605663" cy="1815882"/>
          </a:xfrm>
          <a:prstGeom prst="rect">
            <a:avLst/>
          </a:prstGeom>
          <a:noFill/>
        </p:spPr>
        <p:txBody>
          <a:bodyPr wrap="square" rtlCol="0">
            <a:spAutoFit/>
          </a:bodyPr>
          <a:lstStyle/>
          <a:p>
            <a:pPr algn="ctr"/>
            <a:r>
              <a:rPr lang="en-US" sz="2800" b="1" dirty="0">
                <a:solidFill>
                  <a:srgbClr val="FC0107"/>
                </a:solidFill>
              </a:rPr>
              <a:t>Parent’s information is not required </a:t>
            </a:r>
          </a:p>
          <a:p>
            <a:endParaRPr lang="en-US" sz="2800" b="1" dirty="0"/>
          </a:p>
        </p:txBody>
      </p:sp>
    </p:spTree>
    <p:extLst>
      <p:ext uri="{BB962C8B-B14F-4D97-AF65-F5344CB8AC3E}">
        <p14:creationId xmlns:p14="http://schemas.microsoft.com/office/powerpoint/2010/main" val="1503274921"/>
      </p:ext>
    </p:extLst>
  </p:cSld>
  <p:clrMapOvr>
    <a:masterClrMapping/>
  </p:clrMapOvr>
  <p:transition spd="slow">
    <p:wipe dir="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2"/>
          <p:cNvSpPr>
            <a:spLocks noGrp="1"/>
          </p:cNvSpPr>
          <p:nvPr>
            <p:ph type="title"/>
          </p:nvPr>
        </p:nvSpPr>
        <p:spPr/>
        <p:txBody>
          <a:bodyPr>
            <a:normAutofit fontScale="90000"/>
          </a:bodyPr>
          <a:lstStyle/>
          <a:p>
            <a:r>
              <a:rPr lang="en-US" dirty="0"/>
              <a:t>Financial Information:</a:t>
            </a:r>
            <a:br>
              <a:rPr lang="en-US" dirty="0"/>
            </a:br>
            <a:endParaRPr lang="en-US" dirty="0"/>
          </a:p>
        </p:txBody>
      </p:sp>
      <p:sp>
        <p:nvSpPr>
          <p:cNvPr id="9" name="Content Placeholder 1"/>
          <p:cNvSpPr>
            <a:spLocks noGrp="1"/>
          </p:cNvSpPr>
          <p:nvPr>
            <p:ph idx="1"/>
          </p:nvPr>
        </p:nvSpPr>
        <p:spPr/>
        <p:txBody>
          <a:bodyPr>
            <a:normAutofit fontScale="92500" lnSpcReduction="20000"/>
          </a:bodyPr>
          <a:lstStyle/>
          <a:p>
            <a:pPr marL="0" indent="0">
              <a:buNone/>
            </a:pPr>
            <a:r>
              <a:rPr lang="en-US" sz="2000" b="1" u="sng" dirty="0"/>
              <a:t>Assets:</a:t>
            </a:r>
            <a:r>
              <a:rPr lang="en-US" sz="2000" dirty="0"/>
              <a:t> </a:t>
            </a:r>
            <a:r>
              <a:rPr lang="en-US" sz="1900" dirty="0"/>
              <a:t>Some will not be required to report assets</a:t>
            </a:r>
          </a:p>
          <a:p>
            <a:pPr marL="0" indent="0">
              <a:buNone/>
            </a:pPr>
            <a:endParaRPr lang="en-US" sz="1800" dirty="0"/>
          </a:p>
          <a:p>
            <a:pPr marL="0" indent="0">
              <a:buNone/>
            </a:pPr>
            <a:r>
              <a:rPr lang="en-US" sz="1900" b="1" dirty="0"/>
              <a:t>If required to report assets:</a:t>
            </a:r>
            <a:endParaRPr lang="en-US" sz="1900" b="1" u="sng" dirty="0"/>
          </a:p>
          <a:p>
            <a:pPr>
              <a:buFont typeface="Wingdings" panose="05000000000000000000" pitchFamily="2" charset="2"/>
              <a:buChar char="§"/>
            </a:pPr>
            <a:r>
              <a:rPr lang="en-US" sz="2000" dirty="0"/>
              <a:t>Do </a:t>
            </a:r>
            <a:r>
              <a:rPr lang="en-US" sz="2000" u="sng" dirty="0"/>
              <a:t>not</a:t>
            </a:r>
            <a:r>
              <a:rPr lang="en-US" sz="2000" dirty="0"/>
              <a:t> report the value of:</a:t>
            </a:r>
          </a:p>
          <a:p>
            <a:pPr lvl="1">
              <a:buFont typeface="Wingdings" panose="05000000000000000000" pitchFamily="2" charset="2"/>
              <a:buChar char="§"/>
            </a:pPr>
            <a:r>
              <a:rPr lang="en-US" sz="1800" dirty="0">
                <a:solidFill>
                  <a:srgbClr val="0000CC"/>
                </a:solidFill>
              </a:rPr>
              <a:t>Primary home</a:t>
            </a:r>
          </a:p>
          <a:p>
            <a:pPr lvl="1">
              <a:buFont typeface="Wingdings" panose="05000000000000000000" pitchFamily="2" charset="2"/>
              <a:buChar char="§"/>
            </a:pPr>
            <a:r>
              <a:rPr lang="en-US" sz="1800" dirty="0">
                <a:solidFill>
                  <a:srgbClr val="0000CC"/>
                </a:solidFill>
              </a:rPr>
              <a:t>Qualified retirement funds		</a:t>
            </a:r>
          </a:p>
          <a:p>
            <a:pPr lvl="1">
              <a:buFont typeface="Wingdings" panose="05000000000000000000" pitchFamily="2" charset="2"/>
              <a:buChar char="§"/>
            </a:pPr>
            <a:r>
              <a:rPr lang="en-US" sz="1800" dirty="0">
                <a:solidFill>
                  <a:srgbClr val="0000CC"/>
                </a:solidFill>
              </a:rPr>
              <a:t>Life insurance policies </a:t>
            </a:r>
          </a:p>
          <a:p>
            <a:pPr marL="0" indent="0">
              <a:buNone/>
            </a:pPr>
            <a:endParaRPr lang="en-US" sz="1900" u="sng" dirty="0"/>
          </a:p>
          <a:p>
            <a:pPr>
              <a:buFont typeface="Wingdings" panose="05000000000000000000" pitchFamily="2" charset="2"/>
              <a:buChar char="§"/>
            </a:pPr>
            <a:r>
              <a:rPr lang="en-US" sz="1900" u="sng" dirty="0"/>
              <a:t>Report the net value of assets, as of the day you are completing the FAFSA®.</a:t>
            </a:r>
          </a:p>
          <a:p>
            <a:pPr lvl="1">
              <a:buFont typeface="Wingdings" panose="05000000000000000000" pitchFamily="2" charset="2"/>
              <a:buChar char="§"/>
            </a:pPr>
            <a:r>
              <a:rPr lang="en-US" sz="1800" dirty="0">
                <a:solidFill>
                  <a:srgbClr val="211D1E"/>
                </a:solidFill>
              </a:rPr>
              <a:t>Balance of checking &amp; savings accounts, records of stocks, bonds, bitcoins, etc.</a:t>
            </a:r>
          </a:p>
          <a:p>
            <a:pPr lvl="1">
              <a:buFont typeface="Wingdings" panose="05000000000000000000" pitchFamily="2" charset="2"/>
              <a:buChar char="§"/>
            </a:pPr>
            <a:r>
              <a:rPr lang="en-US" sz="1800" dirty="0">
                <a:solidFill>
                  <a:srgbClr val="211D1E"/>
                </a:solidFill>
              </a:rPr>
              <a:t>Value of 529 accounts for the student owned by the parent(s) of a dependent applicant or owned by the student applicant </a:t>
            </a:r>
            <a:endParaRPr lang="en-US" sz="1800" dirty="0"/>
          </a:p>
          <a:p>
            <a:pPr lvl="1">
              <a:buFont typeface="Wingdings" panose="05000000000000000000" pitchFamily="2" charset="2"/>
              <a:buChar char="§"/>
            </a:pPr>
            <a:r>
              <a:rPr lang="en-US" altLang="en-US" sz="1800" dirty="0"/>
              <a:t>Child support received </a:t>
            </a:r>
            <a:r>
              <a:rPr lang="en-US" sz="1800" dirty="0">
                <a:ea typeface="Times New Roman" panose="02020603050405020304" pitchFamily="18" charset="0"/>
              </a:rPr>
              <a:t>for the most recently completed calendar year</a:t>
            </a:r>
          </a:p>
          <a:p>
            <a:pPr lvl="1">
              <a:buFont typeface="Wingdings" panose="05000000000000000000" pitchFamily="2" charset="2"/>
              <a:buChar char="§"/>
            </a:pPr>
            <a:r>
              <a:rPr lang="en-US" altLang="en-US" sz="1800" dirty="0"/>
              <a:t>Net Worth of your businesses or </a:t>
            </a:r>
          </a:p>
          <a:p>
            <a:pPr lvl="1">
              <a:buFont typeface="Wingdings" panose="05000000000000000000" pitchFamily="2" charset="2"/>
              <a:buChar char="§"/>
            </a:pPr>
            <a:r>
              <a:rPr lang="en-US" altLang="en-US" sz="1800" dirty="0"/>
              <a:t>For-profit agricultural operations (subtract the value of primary home if it is on the farm)</a:t>
            </a:r>
            <a:endParaRPr lang="en-US" altLang="en-US" sz="1800" b="1" u="sng" dirty="0"/>
          </a:p>
          <a:p>
            <a:pPr marL="457200" lvl="1" indent="0">
              <a:buNone/>
            </a:pPr>
            <a:endParaRPr lang="en-US" sz="1600" dirty="0"/>
          </a:p>
        </p:txBody>
      </p:sp>
      <p:pic>
        <p:nvPicPr>
          <p:cNvPr id="13" name="Picture 2" descr=" "/>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229600" y="0"/>
            <a:ext cx="2438400" cy="1371600"/>
          </a:xfrm>
          <a:prstGeom prst="rect">
            <a:avLst/>
          </a:prstGeom>
          <a:noFill/>
          <a:ln>
            <a:solidFill>
              <a:srgbClr val="7030A0"/>
            </a:solidFill>
          </a:ln>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0824BD46-DEEA-40EB-BCFA-80B3DFD8B620}"/>
              </a:ext>
            </a:extLst>
          </p:cNvPr>
          <p:cNvSpPr txBox="1"/>
          <p:nvPr/>
        </p:nvSpPr>
        <p:spPr>
          <a:xfrm>
            <a:off x="1026588" y="997610"/>
            <a:ext cx="2743200" cy="369332"/>
          </a:xfrm>
          <a:prstGeom prst="rect">
            <a:avLst/>
          </a:prstGeom>
          <a:noFill/>
          <a:ln>
            <a:solidFill>
              <a:schemeClr val="accent5"/>
            </a:solidFill>
          </a:ln>
        </p:spPr>
        <p:txBody>
          <a:bodyPr wrap="square" rtlCol="0">
            <a:spAutoFit/>
          </a:bodyPr>
          <a:lstStyle/>
          <a:p>
            <a:r>
              <a:rPr lang="en-US" dirty="0">
                <a:solidFill>
                  <a:srgbClr val="FFFF00"/>
                </a:solidFill>
              </a:rPr>
              <a:t>Student Aid Guide- p. 18</a:t>
            </a:r>
          </a:p>
        </p:txBody>
      </p:sp>
    </p:spTree>
    <p:extLst>
      <p:ext uri="{BB962C8B-B14F-4D97-AF65-F5344CB8AC3E}">
        <p14:creationId xmlns:p14="http://schemas.microsoft.com/office/powerpoint/2010/main" val="1720857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Financial Aid Basics</a:t>
            </a:r>
            <a:endParaRPr lang="en-US" dirty="0"/>
          </a:p>
        </p:txBody>
      </p:sp>
      <p:sp>
        <p:nvSpPr>
          <p:cNvPr id="8" name="Content Placeholder 3"/>
          <p:cNvSpPr>
            <a:spLocks noGrp="1"/>
          </p:cNvSpPr>
          <p:nvPr>
            <p:ph idx="1"/>
          </p:nvPr>
        </p:nvSpPr>
        <p:spPr>
          <a:xfrm>
            <a:off x="375920" y="1503681"/>
            <a:ext cx="8676640" cy="4881880"/>
          </a:xfrm>
        </p:spPr>
        <p:txBody>
          <a:bodyPr>
            <a:normAutofit/>
          </a:bodyPr>
          <a:lstStyle/>
          <a:p>
            <a:pPr marL="0" indent="0">
              <a:buNone/>
            </a:pPr>
            <a:r>
              <a:rPr lang="en-US" sz="2000" b="1" dirty="0">
                <a:solidFill>
                  <a:prstClr val="black"/>
                </a:solidFill>
                <a:cs typeface="Times New Roman" panose="02020603050405020304" pitchFamily="18" charset="0"/>
              </a:rPr>
              <a:t>Financial Aid: </a:t>
            </a:r>
            <a:r>
              <a:rPr lang="en-US" sz="1800" dirty="0">
                <a:solidFill>
                  <a:prstClr val="black"/>
                </a:solidFill>
                <a:cs typeface="Times New Roman" panose="02020603050405020304" pitchFamily="18" charset="0"/>
              </a:rPr>
              <a:t>funds to help students pay the cost of an education at college &amp; career schools.</a:t>
            </a:r>
          </a:p>
          <a:p>
            <a:pPr marL="0" indent="0">
              <a:buNone/>
            </a:pPr>
            <a:endParaRPr lang="en-US" sz="1000" dirty="0"/>
          </a:p>
          <a:p>
            <a:pPr marL="0" indent="0">
              <a:buNone/>
            </a:pPr>
            <a:r>
              <a:rPr lang="en-US" sz="1800" b="1" dirty="0"/>
              <a:t>Keep in mind:</a:t>
            </a:r>
            <a:endParaRPr lang="en-US" sz="900" b="1" dirty="0"/>
          </a:p>
          <a:p>
            <a:r>
              <a:rPr lang="en-US" sz="1800" b="1" dirty="0"/>
              <a:t>Eligibility criteria may apply in order to receive/maintain financial aid</a:t>
            </a:r>
          </a:p>
          <a:p>
            <a:pPr lvl="1"/>
            <a:r>
              <a:rPr lang="en-US" sz="1600" dirty="0"/>
              <a:t>Criteria varies based on type/source of aid </a:t>
            </a:r>
          </a:p>
          <a:p>
            <a:pPr lvl="1"/>
            <a:r>
              <a:rPr lang="en-US" sz="1600" dirty="0"/>
              <a:t>Important to understand the terms and conditions</a:t>
            </a:r>
          </a:p>
          <a:p>
            <a:r>
              <a:rPr lang="en-US" sz="1900" b="1" dirty="0"/>
              <a:t>Students should play an active role in the process</a:t>
            </a:r>
          </a:p>
          <a:p>
            <a:pPr lvl="1"/>
            <a:r>
              <a:rPr lang="en-US" sz="1800" dirty="0"/>
              <a:t>Share goals &amp; career plans</a:t>
            </a:r>
            <a:endParaRPr lang="en-US" sz="1500" dirty="0"/>
          </a:p>
          <a:p>
            <a:pPr lvl="1"/>
            <a:r>
              <a:rPr lang="en-US" sz="1800" dirty="0"/>
              <a:t>Take advantage of college fairs &amp; school visits </a:t>
            </a:r>
            <a:r>
              <a:rPr lang="en-US" sz="1200" dirty="0"/>
              <a:t>(ask about cost and available aid)</a:t>
            </a:r>
          </a:p>
          <a:p>
            <a:pPr lvl="1"/>
            <a:r>
              <a:rPr lang="en-US" sz="1800" dirty="0"/>
              <a:t>Ask for assistance, if necessary</a:t>
            </a:r>
          </a:p>
          <a:p>
            <a:r>
              <a:rPr lang="en-US" sz="1800" b="1" dirty="0"/>
              <a:t>Some students many not qualify for all forms of aid</a:t>
            </a:r>
          </a:p>
          <a:p>
            <a:r>
              <a:rPr lang="en-US" sz="1800" b="1" dirty="0"/>
              <a:t>Must apply to be considered</a:t>
            </a:r>
          </a:p>
          <a:p>
            <a:pPr marL="457200" lvl="1" indent="0">
              <a:buNone/>
            </a:pPr>
            <a:endParaRPr lang="en-US" sz="900" dirty="0"/>
          </a:p>
          <a:p>
            <a:pPr marL="0" indent="0">
              <a:buNone/>
            </a:pPr>
            <a:endParaRPr lang="en-US" sz="1900" b="1" dirty="0"/>
          </a:p>
          <a:p>
            <a:pPr marL="457200" lvl="1" indent="0">
              <a:buNone/>
            </a:pPr>
            <a:endParaRPr lang="en-US" dirty="0"/>
          </a:p>
        </p:txBody>
      </p:sp>
      <p:pic>
        <p:nvPicPr>
          <p:cNvPr id="5" name="Picture 4">
            <a:extLst>
              <a:ext uri="{FF2B5EF4-FFF2-40B4-BE49-F238E27FC236}">
                <a16:creationId xmlns:a16="http://schemas.microsoft.com/office/drawing/2014/main" id="{645AA0AB-68EF-4633-B3D7-2F89AF43ECFC}"/>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9299448" y="1399217"/>
            <a:ext cx="2892551" cy="5458783"/>
          </a:xfrm>
          <a:prstGeom prst="rect">
            <a:avLst/>
          </a:prstGeom>
          <a:effectLst>
            <a:innerShdw blurRad="889000" dist="50800" dir="13500000">
              <a:prstClr val="black">
                <a:alpha val="20000"/>
              </a:prstClr>
            </a:innerShdw>
          </a:effectLst>
        </p:spPr>
      </p:pic>
    </p:spTree>
    <p:extLst>
      <p:ext uri="{BB962C8B-B14F-4D97-AF65-F5344CB8AC3E}">
        <p14:creationId xmlns:p14="http://schemas.microsoft.com/office/powerpoint/2010/main" val="3921868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6"/>
          <p:cNvSpPr>
            <a:spLocks noGrp="1"/>
          </p:cNvSpPr>
          <p:nvPr>
            <p:ph type="title"/>
          </p:nvPr>
        </p:nvSpPr>
        <p:spPr>
          <a:prstGeom prst="rect">
            <a:avLst/>
          </a:prstGeom>
        </p:spPr>
        <p:txBody>
          <a:bodyPr/>
          <a:lstStyle/>
          <a:p>
            <a:r>
              <a:rPr lang="en-US" dirty="0"/>
              <a:t>Signing with the FSA ID</a:t>
            </a:r>
          </a:p>
        </p:txBody>
      </p:sp>
      <p:sp>
        <p:nvSpPr>
          <p:cNvPr id="2" name="Slide Number Placeholder 1">
            <a:extLst>
              <a:ext uri="{FF2B5EF4-FFF2-40B4-BE49-F238E27FC236}">
                <a16:creationId xmlns:a16="http://schemas.microsoft.com/office/drawing/2014/main" id="{44076A81-2C69-5945-8823-E7C4C55ECE6D}"/>
              </a:ext>
            </a:extLst>
          </p:cNvPr>
          <p:cNvSpPr>
            <a:spLocks noGrp="1"/>
          </p:cNvSpPr>
          <p:nvPr>
            <p:ph type="sldNum" sz="quarter" idx="12"/>
          </p:nvPr>
        </p:nvSpPr>
        <p:spPr/>
        <p:txBody>
          <a:bodyPr/>
          <a:lstStyle/>
          <a:p>
            <a:fld id="{3ECAA9F2-51A7-FA4F-B019-4D81CA3B727C}" type="slidenum">
              <a:rPr lang="en-US" smtClean="0"/>
              <a:pPr/>
              <a:t>30</a:t>
            </a:fld>
            <a:endParaRPr lang="en-US" dirty="0"/>
          </a:p>
        </p:txBody>
      </p:sp>
      <p:sp>
        <p:nvSpPr>
          <p:cNvPr id="13" name="Content Placeholder 17"/>
          <p:cNvSpPr>
            <a:spLocks noGrp="1"/>
          </p:cNvSpPr>
          <p:nvPr>
            <p:ph idx="1"/>
          </p:nvPr>
        </p:nvSpPr>
        <p:spPr>
          <a:xfrm>
            <a:off x="6657974" y="1646237"/>
            <a:ext cx="4924425" cy="4830763"/>
          </a:xfrm>
          <a:prstGeom prst="rect">
            <a:avLst/>
          </a:prstGeom>
        </p:spPr>
        <p:txBody>
          <a:bodyPr>
            <a:normAutofit/>
          </a:bodyPr>
          <a:lstStyle/>
          <a:p>
            <a:pPr rtl="0">
              <a:lnSpc>
                <a:spcPct val="150000"/>
              </a:lnSpc>
              <a:buClr>
                <a:srgbClr val="00C4D7"/>
              </a:buClr>
            </a:pPr>
            <a:r>
              <a:rPr lang="en-US" sz="2000" dirty="0">
                <a:ea typeface="Calibri"/>
                <a:cs typeface="Arial" panose="020B0604020202020204" pitchFamily="34" charset="0"/>
              </a:rPr>
              <a:t>FAFSA® must be signed by Student &amp; all required contributors before it is considered complete.</a:t>
            </a:r>
          </a:p>
          <a:p>
            <a:pPr rtl="0">
              <a:lnSpc>
                <a:spcPct val="150000"/>
              </a:lnSpc>
              <a:buClr>
                <a:srgbClr val="00C4D7"/>
              </a:buClr>
            </a:pPr>
            <a:r>
              <a:rPr lang="en-US" sz="2000" dirty="0">
                <a:cs typeface="Arial" panose="020B0604020202020204" pitchFamily="34" charset="0"/>
              </a:rPr>
              <a:t>If parent submits the FAFSA®, then student will receive an email and can access the detailed confirmation page. </a:t>
            </a:r>
          </a:p>
          <a:p>
            <a:pPr rtl="0">
              <a:lnSpc>
                <a:spcPct val="150000"/>
              </a:lnSpc>
              <a:buClr>
                <a:srgbClr val="00C4D7"/>
              </a:buClr>
            </a:pPr>
            <a:r>
              <a:rPr lang="en-US" sz="2000" dirty="0">
                <a:cs typeface="Arial" panose="020B0604020202020204" pitchFamily="34" charset="0"/>
              </a:rPr>
              <a:t>If Student submits the FAFSA®, then they will have a different view of the confirmation page than the parent.</a:t>
            </a:r>
            <a:endParaRPr lang="en-US" sz="2000" dirty="0"/>
          </a:p>
        </p:txBody>
      </p:sp>
      <p:pic>
        <p:nvPicPr>
          <p:cNvPr id="3" name="Picture 2" descr="Screenshot of the signature page. The student is instructed to review the terms and conditions they will be agreeing to by signing the FAFSA form. ">
            <a:extLst>
              <a:ext uri="{FF2B5EF4-FFF2-40B4-BE49-F238E27FC236}">
                <a16:creationId xmlns:a16="http://schemas.microsoft.com/office/drawing/2014/main" id="{DB80BAF0-DC38-9E74-AEE0-DC13907635F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43122" y="1600517"/>
            <a:ext cx="4078942" cy="2819400"/>
          </a:xfrm>
          <a:prstGeom prst="rect">
            <a:avLst/>
          </a:prstGeom>
          <a:ln w="12700">
            <a:solidFill>
              <a:schemeClr val="tx1"/>
            </a:solidFill>
          </a:ln>
        </p:spPr>
      </p:pic>
      <p:pic>
        <p:nvPicPr>
          <p:cNvPr id="6" name="Picture 5">
            <a:extLst>
              <a:ext uri="{FF2B5EF4-FFF2-40B4-BE49-F238E27FC236}">
                <a16:creationId xmlns:a16="http://schemas.microsoft.com/office/drawing/2014/main" id="{EBFD8CF1-4299-DE51-E21D-518A60BEA08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29762" y="2461499"/>
            <a:ext cx="4176711" cy="3038930"/>
          </a:xfrm>
          <a:prstGeom prst="rect">
            <a:avLst/>
          </a:prstGeom>
        </p:spPr>
      </p:pic>
      <p:pic>
        <p:nvPicPr>
          <p:cNvPr id="5" name="Picture 4" descr="Screenshot of the parent completion page, which informs the parent that the FAFSA form is now complete. The parent is reminded that they can track and manage the student’s FAFSA form in the “My Activity” section of their StudentAid.gov account. There’s a button that the parent can use to “View Status.” Below that, the parent is given information on what happens next. This includes a confirmation email, one to three days for FAFSA form processing, and direct communication coming from the student’s school(s).  ">
            <a:extLst>
              <a:ext uri="{FF2B5EF4-FFF2-40B4-BE49-F238E27FC236}">
                <a16:creationId xmlns:a16="http://schemas.microsoft.com/office/drawing/2014/main" id="{1A33C684-1883-7CE3-F1E2-F204D76A23F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898648" y="4053610"/>
            <a:ext cx="3375984" cy="2804390"/>
          </a:xfrm>
          <a:prstGeom prst="rect">
            <a:avLst/>
          </a:prstGeom>
          <a:ln w="12700">
            <a:solidFill>
              <a:schemeClr val="tx1"/>
            </a:solidFill>
          </a:ln>
        </p:spPr>
      </p:pic>
    </p:spTree>
    <p:extLst>
      <p:ext uri="{BB962C8B-B14F-4D97-AF65-F5344CB8AC3E}">
        <p14:creationId xmlns:p14="http://schemas.microsoft.com/office/powerpoint/2010/main" val="2312289027"/>
      </p:ext>
    </p:extLst>
  </p:cSld>
  <p:clrMapOvr>
    <a:masterClrMapping/>
  </p:clrMapOvr>
  <p:transition spd="slow">
    <p:wipe dir="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p:txBody>
          <a:bodyPr>
            <a:normAutofit/>
          </a:bodyPr>
          <a:lstStyle/>
          <a:p>
            <a:r>
              <a:rPr lang="en-US" sz="3500" dirty="0"/>
              <a:t>Special and Unusual Circumstances</a:t>
            </a:r>
          </a:p>
        </p:txBody>
      </p:sp>
      <p:sp>
        <p:nvSpPr>
          <p:cNvPr id="2" name="Slide Number Placeholder 1">
            <a:extLst>
              <a:ext uri="{FF2B5EF4-FFF2-40B4-BE49-F238E27FC236}">
                <a16:creationId xmlns:a16="http://schemas.microsoft.com/office/drawing/2014/main" id="{F9317889-8447-B84F-8953-D2EC518275BC}"/>
              </a:ext>
            </a:extLst>
          </p:cNvPr>
          <p:cNvSpPr>
            <a:spLocks noGrp="1"/>
          </p:cNvSpPr>
          <p:nvPr>
            <p:ph type="sldNum" sz="quarter" idx="12"/>
          </p:nvPr>
        </p:nvSpPr>
        <p:spPr/>
        <p:txBody>
          <a:bodyPr/>
          <a:lstStyle/>
          <a:p>
            <a:fld id="{3ECAA9F2-51A7-FA4F-B019-4D81CA3B727C}" type="slidenum">
              <a:rPr lang="en-US" smtClean="0"/>
              <a:pPr/>
              <a:t>31</a:t>
            </a:fld>
            <a:endParaRPr lang="en-US" dirty="0"/>
          </a:p>
        </p:txBody>
      </p:sp>
      <p:sp>
        <p:nvSpPr>
          <p:cNvPr id="4" name="Text Placeholder 4">
            <a:extLst>
              <a:ext uri="{FF2B5EF4-FFF2-40B4-BE49-F238E27FC236}">
                <a16:creationId xmlns:a16="http://schemas.microsoft.com/office/drawing/2014/main" id="{BC2185BA-45F8-6BDA-E468-F651DBA7477E}"/>
              </a:ext>
            </a:extLst>
          </p:cNvPr>
          <p:cNvSpPr txBox="1">
            <a:spLocks/>
          </p:cNvSpPr>
          <p:nvPr/>
        </p:nvSpPr>
        <p:spPr>
          <a:xfrm>
            <a:off x="6810103" y="1416536"/>
            <a:ext cx="4994022" cy="732472"/>
          </a:xfrm>
          <a:prstGeom prst="rect">
            <a:avLst/>
          </a:prstGeom>
          <a:solidFill>
            <a:srgbClr val="7030A0"/>
          </a:solidFill>
        </p:spPr>
        <p:txBody>
          <a:bodyPr>
            <a:normAutofit fontScale="85000" lnSpcReduction="20000"/>
          </a:bodyPr>
          <a:lstStyle>
            <a:lvl1pPr marL="342900" indent="-342900" algn="l" defTabSz="914400" rtl="0" eaLnBrk="1" latinLnBrk="0" hangingPunct="1">
              <a:lnSpc>
                <a:spcPct val="100000"/>
              </a:lnSpc>
              <a:spcBef>
                <a:spcPts val="650"/>
              </a:spcBef>
              <a:spcAft>
                <a:spcPts val="300"/>
              </a:spcAft>
              <a:buClr>
                <a:srgbClr val="007299"/>
              </a:buClr>
              <a:buFont typeface="Arial" pitchFamily="34" charset="0"/>
              <a:buChar char="•"/>
              <a:defRPr sz="2800" kern="1200">
                <a:solidFill>
                  <a:schemeClr val="tx1"/>
                </a:solidFill>
                <a:latin typeface="+mn-lt"/>
                <a:ea typeface="+mn-ea"/>
                <a:cs typeface="Arial"/>
              </a:defRPr>
            </a:lvl1pPr>
            <a:lvl2pPr marL="742950" indent="-285750" algn="l" defTabSz="914400" rtl="0" eaLnBrk="1" latinLnBrk="0" hangingPunct="1">
              <a:lnSpc>
                <a:spcPct val="100000"/>
              </a:lnSpc>
              <a:spcBef>
                <a:spcPts val="300"/>
              </a:spcBef>
              <a:spcAft>
                <a:spcPts val="300"/>
              </a:spcAft>
              <a:buClr>
                <a:srgbClr val="007299"/>
              </a:buClr>
              <a:buFont typeface="System Font Regular"/>
              <a:buChar char="-"/>
              <a:defRPr sz="2400" kern="1200">
                <a:solidFill>
                  <a:schemeClr val="tx1"/>
                </a:solidFill>
                <a:latin typeface="+mn-lt"/>
                <a:ea typeface="+mn-ea"/>
                <a:cs typeface="Arial"/>
              </a:defRPr>
            </a:lvl2pPr>
            <a:lvl3pPr marL="1143000" indent="-228600" algn="l" defTabSz="914400" rtl="0" eaLnBrk="1" latinLnBrk="0" hangingPunct="1">
              <a:lnSpc>
                <a:spcPct val="100000"/>
              </a:lnSpc>
              <a:spcBef>
                <a:spcPts val="300"/>
              </a:spcBef>
              <a:spcAft>
                <a:spcPts val="300"/>
              </a:spcAft>
              <a:buClr>
                <a:srgbClr val="007299"/>
              </a:buClr>
              <a:buSzPct val="80000"/>
              <a:buFont typeface="Arial" panose="020B0604020202020204" pitchFamily="34" charset="0"/>
              <a:buChar char="•"/>
              <a:defRPr sz="2400" kern="1200">
                <a:solidFill>
                  <a:schemeClr val="tx1"/>
                </a:solidFill>
                <a:latin typeface="+mn-lt"/>
                <a:ea typeface="+mn-ea"/>
                <a:cs typeface="Arial"/>
              </a:defRPr>
            </a:lvl3pPr>
            <a:lvl4pPr marL="1600200" indent="-228600" algn="l" defTabSz="914400" rtl="0" eaLnBrk="1" latinLnBrk="0" hangingPunct="1">
              <a:lnSpc>
                <a:spcPct val="100000"/>
              </a:lnSpc>
              <a:spcBef>
                <a:spcPts val="300"/>
              </a:spcBef>
              <a:spcAft>
                <a:spcPts val="300"/>
              </a:spcAft>
              <a:buClr>
                <a:srgbClr val="007299"/>
              </a:buClr>
              <a:buSzPct val="70000"/>
              <a:buFont typeface="Lucida Grande"/>
              <a:buChar char="►"/>
              <a:defRPr sz="2000" kern="1200">
                <a:solidFill>
                  <a:schemeClr val="tx1"/>
                </a:solidFill>
                <a:latin typeface="+mn-lt"/>
                <a:ea typeface="+mn-ea"/>
                <a:cs typeface="Arial"/>
              </a:defRPr>
            </a:lvl4pPr>
            <a:lvl5pPr marL="2057400" indent="-228600" algn="l" defTabSz="914400" rtl="0" eaLnBrk="1" latinLnBrk="0" hangingPunct="1">
              <a:lnSpc>
                <a:spcPct val="100000"/>
              </a:lnSpc>
              <a:spcBef>
                <a:spcPts val="300"/>
              </a:spcBef>
              <a:spcAft>
                <a:spcPts val="300"/>
              </a:spcAft>
              <a:buClr>
                <a:srgbClr val="007299"/>
              </a:buClr>
              <a:buFont typeface="Arial"/>
              <a:buChar char="•"/>
              <a:defRPr sz="2000" kern="1200">
                <a:solidFill>
                  <a:schemeClr val="tx1"/>
                </a:solidFill>
                <a:latin typeface="+mn-lt"/>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solidFill>
            </a:endParaRPr>
          </a:p>
          <a:p>
            <a:pPr marL="0" indent="0" algn="ctr">
              <a:buNone/>
            </a:pPr>
            <a:r>
              <a:rPr lang="en-US" sz="2600" dirty="0">
                <a:solidFill>
                  <a:schemeClr val="bg1"/>
                </a:solidFill>
              </a:rPr>
              <a:t>Unusual Circumstances</a:t>
            </a:r>
          </a:p>
          <a:p>
            <a:pPr marL="0" indent="0" algn="ctr">
              <a:buNone/>
            </a:pPr>
            <a:endParaRPr lang="en-US" sz="2000" dirty="0">
              <a:solidFill>
                <a:schemeClr val="bg1"/>
              </a:solidFill>
            </a:endParaRPr>
          </a:p>
        </p:txBody>
      </p:sp>
      <p:sp>
        <p:nvSpPr>
          <p:cNvPr id="5" name="Content Placeholder 2">
            <a:extLst>
              <a:ext uri="{FF2B5EF4-FFF2-40B4-BE49-F238E27FC236}">
                <a16:creationId xmlns:a16="http://schemas.microsoft.com/office/drawing/2014/main" id="{3E927F83-29FE-FA18-DB49-30AF153B7C4C}"/>
              </a:ext>
            </a:extLst>
          </p:cNvPr>
          <p:cNvSpPr txBox="1">
            <a:spLocks/>
          </p:cNvSpPr>
          <p:nvPr/>
        </p:nvSpPr>
        <p:spPr>
          <a:xfrm>
            <a:off x="6810103" y="2149008"/>
            <a:ext cx="4994023" cy="4220531"/>
          </a:xfrm>
          <a:prstGeom prst="rect">
            <a:avLst/>
          </a:prstGeom>
          <a:ln w="12700">
            <a:solidFill>
              <a:srgbClr val="7030A0"/>
            </a:solidFill>
          </a:ln>
        </p:spPr>
        <p:txBody>
          <a:bodyPr>
            <a:normAutofit fontScale="92500"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7452" indent="0">
              <a:lnSpc>
                <a:spcPct val="110000"/>
              </a:lnSpc>
              <a:buClr>
                <a:srgbClr val="007299"/>
              </a:buClr>
              <a:buNone/>
            </a:pPr>
            <a:r>
              <a:rPr lang="en-US" sz="2200" dirty="0"/>
              <a:t>If student is unable to provide parent information due to unusual circumstances:</a:t>
            </a:r>
          </a:p>
          <a:p>
            <a:pPr marL="530352">
              <a:lnSpc>
                <a:spcPct val="110000"/>
              </a:lnSpc>
              <a:buClr>
                <a:srgbClr val="007299"/>
              </a:buClr>
            </a:pPr>
            <a:r>
              <a:rPr lang="en-US" sz="2400" dirty="0"/>
              <a:t>Human trafficking</a:t>
            </a:r>
          </a:p>
          <a:p>
            <a:pPr marL="530352">
              <a:lnSpc>
                <a:spcPct val="110000"/>
              </a:lnSpc>
              <a:buClr>
                <a:srgbClr val="007299"/>
              </a:buClr>
            </a:pPr>
            <a:r>
              <a:rPr lang="en-US" sz="2400" dirty="0"/>
              <a:t>Legally granted refugee or asylum status</a:t>
            </a:r>
          </a:p>
          <a:p>
            <a:pPr marL="530352">
              <a:lnSpc>
                <a:spcPct val="110000"/>
              </a:lnSpc>
              <a:buClr>
                <a:srgbClr val="007299"/>
              </a:buClr>
            </a:pPr>
            <a:r>
              <a:rPr lang="en-US" sz="2400" dirty="0"/>
              <a:t>Parental abandonment or estrangement</a:t>
            </a:r>
          </a:p>
          <a:p>
            <a:pPr marL="530352">
              <a:lnSpc>
                <a:spcPct val="110000"/>
              </a:lnSpc>
              <a:buClr>
                <a:srgbClr val="007299"/>
              </a:buClr>
            </a:pPr>
            <a:r>
              <a:rPr lang="en-US" sz="2400" dirty="0"/>
              <a:t>Student or parental incarceration</a:t>
            </a:r>
          </a:p>
          <a:p>
            <a:pPr marL="187452" indent="0">
              <a:lnSpc>
                <a:spcPct val="110000"/>
              </a:lnSpc>
              <a:buClr>
                <a:srgbClr val="007299"/>
              </a:buClr>
              <a:buNone/>
            </a:pPr>
            <a:r>
              <a:rPr lang="en-US" sz="2400" dirty="0">
                <a:highlight>
                  <a:srgbClr val="FFFF00"/>
                </a:highlight>
              </a:rPr>
              <a:t>- Follow Provisional Independent Status on FAFSA® form</a:t>
            </a:r>
          </a:p>
        </p:txBody>
      </p:sp>
      <p:sp>
        <p:nvSpPr>
          <p:cNvPr id="6" name="Content Placeholder 5">
            <a:extLst>
              <a:ext uri="{FF2B5EF4-FFF2-40B4-BE49-F238E27FC236}">
                <a16:creationId xmlns:a16="http://schemas.microsoft.com/office/drawing/2014/main" id="{8F80043B-310E-CE1C-1D70-24D24220C3BD}"/>
              </a:ext>
            </a:extLst>
          </p:cNvPr>
          <p:cNvSpPr txBox="1">
            <a:spLocks/>
          </p:cNvSpPr>
          <p:nvPr/>
        </p:nvSpPr>
        <p:spPr>
          <a:xfrm>
            <a:off x="391395" y="2149008"/>
            <a:ext cx="5135879" cy="4220531"/>
          </a:xfrm>
          <a:prstGeom prst="rect">
            <a:avLst/>
          </a:prstGeom>
          <a:ln w="12700">
            <a:solidFill>
              <a:srgbClr val="7030A0"/>
            </a:solidFill>
          </a:ln>
        </p:spPr>
        <p:txBody>
          <a:bodyPr>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187452" indent="0">
              <a:buClr>
                <a:srgbClr val="007299"/>
              </a:buClr>
              <a:buNone/>
            </a:pPr>
            <a:r>
              <a:rPr lang="en-US" sz="2200" dirty="0"/>
              <a:t>If financial situation changes...</a:t>
            </a:r>
          </a:p>
          <a:p>
            <a:pPr marL="530352">
              <a:buClr>
                <a:srgbClr val="007299"/>
              </a:buClr>
            </a:pPr>
            <a:r>
              <a:rPr lang="en-US" sz="2200" dirty="0"/>
              <a:t>Loss of employment or financial assets</a:t>
            </a:r>
          </a:p>
          <a:p>
            <a:pPr marL="530352">
              <a:buClr>
                <a:srgbClr val="007299"/>
              </a:buClr>
            </a:pPr>
            <a:r>
              <a:rPr lang="en-US" sz="2200" dirty="0"/>
              <a:t>Reduced income</a:t>
            </a:r>
          </a:p>
          <a:p>
            <a:pPr marL="530352">
              <a:buClr>
                <a:srgbClr val="007299"/>
              </a:buClr>
            </a:pPr>
            <a:r>
              <a:rPr lang="en-US" sz="2200" dirty="0"/>
              <a:t>Tuition expenses at a secondary school</a:t>
            </a:r>
          </a:p>
          <a:p>
            <a:pPr marL="530352">
              <a:buClr>
                <a:srgbClr val="007299"/>
              </a:buClr>
            </a:pPr>
            <a:r>
              <a:rPr lang="en-US" sz="2200" dirty="0"/>
              <a:t>Unusual medical or dental expenses not covered by insurance</a:t>
            </a:r>
          </a:p>
          <a:p>
            <a:pPr marL="0" indent="0">
              <a:buNone/>
              <a:defRPr/>
            </a:pPr>
            <a:endParaRPr lang="en-US" sz="1700" dirty="0">
              <a:solidFill>
                <a:schemeClr val="tx1"/>
              </a:solidFill>
            </a:endParaRPr>
          </a:p>
          <a:p>
            <a:pPr marL="0" indent="0">
              <a:buNone/>
              <a:defRPr/>
            </a:pPr>
            <a:r>
              <a:rPr lang="en-US" sz="2000" dirty="0"/>
              <a:t>-</a:t>
            </a:r>
            <a:r>
              <a:rPr lang="en-US" sz="2000" b="1" dirty="0">
                <a:solidFill>
                  <a:schemeClr val="tx1"/>
                </a:solidFill>
                <a:highlight>
                  <a:srgbClr val="FFFF00"/>
                </a:highlight>
              </a:rPr>
              <a:t>Contact schools listed on FAFSA®</a:t>
            </a:r>
            <a:endParaRPr lang="en-US" sz="2000" b="1" dirty="0">
              <a:highlight>
                <a:srgbClr val="FFFF00"/>
              </a:highlight>
            </a:endParaRPr>
          </a:p>
          <a:p>
            <a:pPr marL="0" indent="0">
              <a:buNone/>
              <a:defRPr/>
            </a:pPr>
            <a:r>
              <a:rPr lang="en-US" sz="2000" b="1" dirty="0">
                <a:highlight>
                  <a:srgbClr val="FFFF00"/>
                </a:highlight>
              </a:rPr>
              <a:t>-</a:t>
            </a:r>
            <a:r>
              <a:rPr lang="en-US" sz="2000" b="1" dirty="0">
                <a:solidFill>
                  <a:schemeClr val="tx1"/>
                </a:solidFill>
                <a:highlight>
                  <a:srgbClr val="FFFF00"/>
                </a:highlight>
              </a:rPr>
              <a:t>Contact PHEAA for the PA State grant</a:t>
            </a:r>
          </a:p>
          <a:p>
            <a:pPr marL="0" indent="0">
              <a:buNone/>
            </a:pPr>
            <a:endParaRPr lang="en-US" sz="2400" dirty="0"/>
          </a:p>
        </p:txBody>
      </p:sp>
      <p:sp>
        <p:nvSpPr>
          <p:cNvPr id="9" name="Text Placeholder 6">
            <a:extLst>
              <a:ext uri="{FF2B5EF4-FFF2-40B4-BE49-F238E27FC236}">
                <a16:creationId xmlns:a16="http://schemas.microsoft.com/office/drawing/2014/main" id="{4EBFE4E0-D65E-87BE-6732-DAB38F46D2DB}"/>
              </a:ext>
            </a:extLst>
          </p:cNvPr>
          <p:cNvSpPr txBox="1">
            <a:spLocks/>
          </p:cNvSpPr>
          <p:nvPr/>
        </p:nvSpPr>
        <p:spPr>
          <a:xfrm>
            <a:off x="387874" y="1416536"/>
            <a:ext cx="5161905" cy="732472"/>
          </a:xfrm>
          <a:prstGeom prst="rect">
            <a:avLst/>
          </a:prstGeom>
          <a:solidFill>
            <a:srgbClr val="7030A0"/>
          </a:solidFill>
        </p:spPr>
        <p:txBody>
          <a:bodyPr>
            <a:normAutofit lnSpcReduction="100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endParaRPr lang="en-US" sz="2000" b="1" dirty="0">
              <a:solidFill>
                <a:schemeClr val="bg1"/>
              </a:solidFill>
            </a:endParaRPr>
          </a:p>
          <a:p>
            <a:pPr marL="0" indent="0" algn="ctr">
              <a:buNone/>
            </a:pPr>
            <a:r>
              <a:rPr lang="en-US" sz="2000" dirty="0">
                <a:solidFill>
                  <a:schemeClr val="bg1"/>
                </a:solidFill>
              </a:rPr>
              <a:t>Special Circumstances</a:t>
            </a:r>
          </a:p>
          <a:p>
            <a:pPr marL="0" indent="0" algn="ctr">
              <a:buNone/>
            </a:pPr>
            <a:endParaRPr lang="en-US" sz="2000" dirty="0">
              <a:solidFill>
                <a:schemeClr val="bg1"/>
              </a:solidFill>
            </a:endParaRPr>
          </a:p>
        </p:txBody>
      </p:sp>
      <p:pic>
        <p:nvPicPr>
          <p:cNvPr id="11" name="Picture 10">
            <a:extLst>
              <a:ext uri="{FF2B5EF4-FFF2-40B4-BE49-F238E27FC236}">
                <a16:creationId xmlns:a16="http://schemas.microsoft.com/office/drawing/2014/main" id="{91E9D1CD-3538-771F-7ADD-64B12EB04A2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665660" y="3321177"/>
            <a:ext cx="860679" cy="732472"/>
          </a:xfrm>
          <a:prstGeom prst="rect">
            <a:avLst/>
          </a:prstGeom>
          <a:ln>
            <a:solidFill>
              <a:srgbClr val="0070C0"/>
            </a:solidFill>
          </a:ln>
        </p:spPr>
      </p:pic>
    </p:spTree>
    <p:extLst>
      <p:ext uri="{BB962C8B-B14F-4D97-AF65-F5344CB8AC3E}">
        <p14:creationId xmlns:p14="http://schemas.microsoft.com/office/powerpoint/2010/main" val="67503177"/>
      </p:ext>
    </p:extLst>
  </p:cSld>
  <p:clrMapOvr>
    <a:masterClrMapping/>
  </p:clrMapOvr>
  <p:transition spd="slow">
    <p:wipe dir="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DC6E4C8-D654-678D-5D2A-EE91F026EFCE}"/>
              </a:ext>
            </a:extLst>
          </p:cNvPr>
          <p:cNvSpPr txBox="1"/>
          <p:nvPr/>
        </p:nvSpPr>
        <p:spPr>
          <a:xfrm>
            <a:off x="1555173" y="2828835"/>
            <a:ext cx="9144000" cy="1754326"/>
          </a:xfrm>
          <a:prstGeom prst="rect">
            <a:avLst/>
          </a:prstGeom>
          <a:gradFill flip="none" rotWithShape="1">
            <a:gsLst>
              <a:gs pos="0">
                <a:srgbClr val="FCB028">
                  <a:tint val="66000"/>
                  <a:satMod val="160000"/>
                </a:srgbClr>
              </a:gs>
              <a:gs pos="50000">
                <a:srgbClr val="FCB028">
                  <a:tint val="44500"/>
                  <a:satMod val="160000"/>
                </a:srgbClr>
              </a:gs>
              <a:gs pos="100000">
                <a:srgbClr val="FCB028">
                  <a:tint val="23500"/>
                  <a:satMod val="160000"/>
                </a:srgbClr>
              </a:gs>
            </a:gsLst>
            <a:path path="circle">
              <a:fillToRect t="100000" r="100000"/>
            </a:path>
            <a:tileRect l="-100000" b="-100000"/>
          </a:gradFill>
          <a:ln>
            <a:solidFill>
              <a:srgbClr val="FFFF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5478"/>
                </a:solidFill>
                <a:effectLst/>
                <a:uLnTx/>
                <a:uFillTx/>
                <a:latin typeface="Arial"/>
                <a:ea typeface="+mn-ea"/>
                <a:cs typeface="+mn-cs"/>
              </a:rPr>
              <a:t>Forms are Filed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5400" b="1" i="0" u="none" strike="noStrike" kern="1200" cap="none" spc="0" normalizeH="0" baseline="0" noProof="0" dirty="0">
                <a:ln>
                  <a:noFill/>
                </a:ln>
                <a:solidFill>
                  <a:srgbClr val="005478"/>
                </a:solidFill>
                <a:effectLst/>
                <a:uLnTx/>
                <a:uFillTx/>
                <a:latin typeface="Arial"/>
                <a:ea typeface="+mn-ea"/>
                <a:cs typeface="+mn-cs"/>
              </a:rPr>
              <a:t> What’s Next?</a:t>
            </a:r>
          </a:p>
        </p:txBody>
      </p:sp>
    </p:spTree>
    <p:extLst>
      <p:ext uri="{BB962C8B-B14F-4D97-AF65-F5344CB8AC3E}">
        <p14:creationId xmlns:p14="http://schemas.microsoft.com/office/powerpoint/2010/main" val="4017699307"/>
      </p:ext>
    </p:extLst>
  </p:cSld>
  <p:clrMapOvr>
    <a:masterClrMapping/>
  </p:clrMapOvr>
  <p:transition spd="slow">
    <p:wipe dir="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a:t>FAFSA Submission Summary</a:t>
            </a:r>
          </a:p>
        </p:txBody>
      </p:sp>
      <p:sp>
        <p:nvSpPr>
          <p:cNvPr id="7" name="Content Placeholder 6"/>
          <p:cNvSpPr>
            <a:spLocks noGrp="1"/>
          </p:cNvSpPr>
          <p:nvPr>
            <p:ph idx="1"/>
          </p:nvPr>
        </p:nvSpPr>
        <p:spPr>
          <a:xfrm>
            <a:off x="274320" y="2446677"/>
            <a:ext cx="5201920" cy="2714603"/>
          </a:xfrm>
        </p:spPr>
        <p:txBody>
          <a:bodyPr>
            <a:normAutofit lnSpcReduction="10000"/>
          </a:bodyPr>
          <a:lstStyle/>
          <a:p>
            <a:pPr marL="0" indent="0">
              <a:buNone/>
              <a:defRPr/>
            </a:pPr>
            <a:r>
              <a:rPr lang="en-US" sz="2000" b="1" dirty="0"/>
              <a:t>After the </a:t>
            </a:r>
            <a:r>
              <a:rPr lang="en-US" sz="2400" b="1" dirty="0"/>
              <a:t>FAFSA</a:t>
            </a:r>
            <a:r>
              <a:rPr lang="en-US" sz="2000" b="1" dirty="0"/>
              <a:t>® is filed: </a:t>
            </a:r>
          </a:p>
          <a:p>
            <a:pPr>
              <a:buFont typeface="Wingdings" panose="05000000000000000000" pitchFamily="2" charset="2"/>
              <a:buChar char="§"/>
              <a:defRPr/>
            </a:pPr>
            <a:r>
              <a:rPr lang="en-US" sz="2100" dirty="0"/>
              <a:t>Student receives FAFSA® Submission Summary</a:t>
            </a:r>
          </a:p>
          <a:p>
            <a:pPr>
              <a:buFont typeface="Wingdings" panose="05000000000000000000" pitchFamily="2" charset="2"/>
              <a:buChar char="§"/>
              <a:defRPr/>
            </a:pPr>
            <a:r>
              <a:rPr lang="en-US" sz="2100" dirty="0"/>
              <a:t>Review for errors, make corrections if necessary</a:t>
            </a:r>
          </a:p>
          <a:p>
            <a:pPr>
              <a:buFont typeface="Wingdings" panose="05000000000000000000" pitchFamily="2" charset="2"/>
              <a:buChar char="§"/>
              <a:defRPr/>
            </a:pPr>
            <a:r>
              <a:rPr lang="en-US" sz="2100" dirty="0"/>
              <a:t>Student Aid Index (SAI) is included on the FAFSA® Submission Summary</a:t>
            </a:r>
            <a:endParaRPr lang="en-US" sz="2000" dirty="0"/>
          </a:p>
          <a:p>
            <a:pPr marL="0" indent="0">
              <a:buNone/>
              <a:defRPr/>
            </a:pPr>
            <a:endParaRPr lang="en-US" sz="2400" dirty="0"/>
          </a:p>
          <a:p>
            <a:pPr marL="419100" lvl="1" indent="0">
              <a:spcBef>
                <a:spcPts val="0"/>
              </a:spcBef>
              <a:spcAft>
                <a:spcPts val="600"/>
              </a:spcAft>
              <a:buClr>
                <a:srgbClr val="800080"/>
              </a:buClr>
              <a:buNone/>
              <a:defRPr/>
            </a:pPr>
            <a:endParaRPr lang="en-US" altLang="en-US" sz="900" b="1" dirty="0"/>
          </a:p>
          <a:p>
            <a:pPr marL="0" indent="0">
              <a:spcBef>
                <a:spcPts val="0"/>
              </a:spcBef>
              <a:spcAft>
                <a:spcPts val="1200"/>
              </a:spcAft>
              <a:buClr>
                <a:srgbClr val="800080"/>
              </a:buClr>
              <a:buNone/>
              <a:defRPr/>
            </a:pPr>
            <a:endParaRPr lang="en-US" altLang="en-US" sz="2000" dirty="0"/>
          </a:p>
        </p:txBody>
      </p:sp>
      <p:pic>
        <p:nvPicPr>
          <p:cNvPr id="5" name="Picture 4">
            <a:extLst>
              <a:ext uri="{FF2B5EF4-FFF2-40B4-BE49-F238E27FC236}">
                <a16:creationId xmlns:a16="http://schemas.microsoft.com/office/drawing/2014/main" id="{B1DB693B-15F3-1AEC-F5B8-1A36A73F948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679440" y="1010919"/>
            <a:ext cx="6459571" cy="5939521"/>
          </a:xfrm>
          <a:prstGeom prst="rect">
            <a:avLst/>
          </a:prstGeom>
        </p:spPr>
      </p:pic>
    </p:spTree>
    <p:extLst>
      <p:ext uri="{BB962C8B-B14F-4D97-AF65-F5344CB8AC3E}">
        <p14:creationId xmlns:p14="http://schemas.microsoft.com/office/powerpoint/2010/main" val="4196513188"/>
      </p:ext>
    </p:extLst>
  </p:cSld>
  <p:clrMapOvr>
    <a:masterClrMapping/>
  </p:clrMapOvr>
  <p:transition spd="slow">
    <p:wipe dir="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r>
              <a:rPr lang="en-US" altLang="en-US" dirty="0"/>
              <a:t>The Process Continues</a:t>
            </a:r>
          </a:p>
        </p:txBody>
      </p:sp>
      <p:sp>
        <p:nvSpPr>
          <p:cNvPr id="7" name="Content Placeholder 6"/>
          <p:cNvSpPr>
            <a:spLocks noGrp="1"/>
          </p:cNvSpPr>
          <p:nvPr>
            <p:ph idx="1"/>
          </p:nvPr>
        </p:nvSpPr>
        <p:spPr>
          <a:xfrm>
            <a:off x="609600" y="1646237"/>
            <a:ext cx="5276850" cy="4830763"/>
          </a:xfrm>
        </p:spPr>
        <p:txBody>
          <a:bodyPr>
            <a:normAutofit/>
          </a:bodyPr>
          <a:lstStyle/>
          <a:p>
            <a:pPr marL="0" indent="0">
              <a:buNone/>
              <a:defRPr/>
            </a:pPr>
            <a:r>
              <a:rPr lang="en-US" sz="2000" b="1" dirty="0"/>
              <a:t>After the FAFSA® is filed: </a:t>
            </a:r>
          </a:p>
          <a:p>
            <a:pPr>
              <a:buFont typeface="Wingdings" panose="05000000000000000000" pitchFamily="2" charset="2"/>
              <a:buChar char="§"/>
              <a:defRPr/>
            </a:pPr>
            <a:r>
              <a:rPr lang="en-US" sz="2000" dirty="0"/>
              <a:t>Results shared with PHEAA &amp; schools listed on FAFSA® </a:t>
            </a:r>
          </a:p>
          <a:p>
            <a:pPr>
              <a:buFont typeface="Wingdings" panose="05000000000000000000" pitchFamily="2" charset="2"/>
              <a:buChar char="§"/>
              <a:defRPr/>
            </a:pPr>
            <a:r>
              <a:rPr lang="en-US" sz="2400" dirty="0"/>
              <a:t>Monitor emails &amp; respond to requests from Federal Student Aid, PHEAA &amp; schools</a:t>
            </a:r>
            <a:r>
              <a:rPr lang="en-US" sz="2000" b="1" dirty="0"/>
              <a:t>.</a:t>
            </a:r>
            <a:endParaRPr lang="en-US" sz="2800" dirty="0"/>
          </a:p>
          <a:p>
            <a:pPr>
              <a:buFont typeface="Wingdings" panose="05000000000000000000" pitchFamily="2" charset="2"/>
              <a:buChar char="§"/>
              <a:defRPr/>
            </a:pPr>
            <a:endParaRPr lang="en-US" sz="2400" dirty="0"/>
          </a:p>
          <a:p>
            <a:pPr marL="419100" lvl="1" indent="0">
              <a:spcBef>
                <a:spcPts val="0"/>
              </a:spcBef>
              <a:spcAft>
                <a:spcPts val="600"/>
              </a:spcAft>
              <a:buClr>
                <a:srgbClr val="800080"/>
              </a:buClr>
              <a:buNone/>
              <a:defRPr/>
            </a:pPr>
            <a:endParaRPr lang="en-US" altLang="en-US" sz="900" b="1" dirty="0"/>
          </a:p>
          <a:p>
            <a:pPr marL="0" indent="0">
              <a:spcBef>
                <a:spcPts val="0"/>
              </a:spcBef>
              <a:spcAft>
                <a:spcPts val="1200"/>
              </a:spcAft>
              <a:buClr>
                <a:srgbClr val="800080"/>
              </a:buClr>
              <a:buNone/>
              <a:defRPr/>
            </a:pPr>
            <a:endParaRPr lang="en-US" altLang="en-US" sz="2000" dirty="0"/>
          </a:p>
        </p:txBody>
      </p:sp>
      <p:pic>
        <p:nvPicPr>
          <p:cNvPr id="8" name="Picture 5" descr="C:\Users\p486426\AppData\Local\Microsoft\Windows\Temporary Internet Files\Content.IE5\9XRC6KJT\whats-next[1].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96200" y="152400"/>
            <a:ext cx="28194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3BBE6062-FF7C-1DD9-9B62-E01543DBF21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90920" y="1783398"/>
            <a:ext cx="5886448" cy="4166310"/>
          </a:xfrm>
          <a:prstGeom prst="rect">
            <a:avLst/>
          </a:prstGeom>
        </p:spPr>
      </p:pic>
    </p:spTree>
    <p:extLst>
      <p:ext uri="{BB962C8B-B14F-4D97-AF65-F5344CB8AC3E}">
        <p14:creationId xmlns:p14="http://schemas.microsoft.com/office/powerpoint/2010/main" val="2312802893"/>
      </p:ext>
    </p:extLst>
  </p:cSld>
  <p:clrMapOvr>
    <a:masterClrMapping/>
  </p:clrMapOvr>
  <p:transition spd="slow">
    <p:wipe dir="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646237"/>
            <a:ext cx="7505700" cy="4830763"/>
          </a:xfrm>
        </p:spPr>
        <p:txBody>
          <a:bodyPr>
            <a:normAutofit/>
          </a:bodyPr>
          <a:lstStyle/>
          <a:p>
            <a:r>
              <a:rPr lang="en-US" sz="2400" dirty="0"/>
              <a:t>Notices vary amongst schools</a:t>
            </a:r>
          </a:p>
          <a:p>
            <a:r>
              <a:rPr lang="en-US" sz="2400" dirty="0"/>
              <a:t>Presented by the school(s) and typically includes:</a:t>
            </a:r>
          </a:p>
          <a:p>
            <a:pPr lvl="1"/>
            <a:r>
              <a:rPr lang="en-US" sz="2000" dirty="0"/>
              <a:t>Types and amounts of aid</a:t>
            </a:r>
          </a:p>
          <a:p>
            <a:pPr lvl="1"/>
            <a:r>
              <a:rPr lang="en-US" sz="2000" dirty="0"/>
              <a:t>Source of aid (federal, state or school)</a:t>
            </a:r>
          </a:p>
          <a:p>
            <a:pPr lvl="1"/>
            <a:r>
              <a:rPr lang="en-US" sz="2000" dirty="0"/>
              <a:t>Student’s rights and responsibilities &amp; academic requirements</a:t>
            </a:r>
          </a:p>
          <a:p>
            <a:pPr lvl="1"/>
            <a:r>
              <a:rPr lang="en-US" sz="2000" dirty="0"/>
              <a:t>Explains what must be done to accept or reject aid</a:t>
            </a:r>
          </a:p>
          <a:p>
            <a:pPr lvl="1"/>
            <a:endParaRPr lang="en-US" sz="2000" dirty="0"/>
          </a:p>
          <a:p>
            <a:pPr marL="514350" indent="-457200"/>
            <a:r>
              <a:rPr lang="en-US" dirty="0"/>
              <a:t>Contact the school’s financial aid office with questions</a:t>
            </a:r>
          </a:p>
          <a:p>
            <a:pPr marL="0" indent="0" algn="ctr">
              <a:spcBef>
                <a:spcPts val="1850"/>
              </a:spcBef>
              <a:buNone/>
            </a:pPr>
            <a:r>
              <a:rPr lang="en-US" sz="2400" b="1" dirty="0">
                <a:solidFill>
                  <a:srgbClr val="007299"/>
                </a:solidFill>
              </a:rPr>
              <a:t>Bottom Line: What are your out-of-pocket costs?</a:t>
            </a:r>
          </a:p>
        </p:txBody>
      </p:sp>
      <p:sp>
        <p:nvSpPr>
          <p:cNvPr id="2" name="Title 1"/>
          <p:cNvSpPr>
            <a:spLocks noGrp="1"/>
          </p:cNvSpPr>
          <p:nvPr>
            <p:ph type="title"/>
          </p:nvPr>
        </p:nvSpPr>
        <p:spPr/>
        <p:txBody>
          <a:bodyPr>
            <a:normAutofit/>
          </a:bodyPr>
          <a:lstStyle/>
          <a:p>
            <a:r>
              <a:rPr lang="en-US" dirty="0">
                <a:solidFill>
                  <a:srgbClr val="FFC600"/>
                </a:solidFill>
              </a:rPr>
              <a:t> </a:t>
            </a:r>
            <a:r>
              <a:rPr lang="en-US" dirty="0"/>
              <a:t>Review Financial Aid Notices Carefully</a:t>
            </a:r>
          </a:p>
        </p:txBody>
      </p:sp>
      <p:sp>
        <p:nvSpPr>
          <p:cNvPr id="4" name="Slide Number Placeholder 3">
            <a:extLst>
              <a:ext uri="{FF2B5EF4-FFF2-40B4-BE49-F238E27FC236}">
                <a16:creationId xmlns:a16="http://schemas.microsoft.com/office/drawing/2014/main" id="{407C8D4F-B594-5F41-95A1-699C95DC95B9}"/>
              </a:ext>
            </a:extLst>
          </p:cNvPr>
          <p:cNvSpPr>
            <a:spLocks noGrp="1"/>
          </p:cNvSpPr>
          <p:nvPr>
            <p:ph type="sldNum" sz="quarter" idx="12"/>
          </p:nvPr>
        </p:nvSpPr>
        <p:spPr/>
        <p:txBody>
          <a:bodyPr/>
          <a:lstStyle/>
          <a:p>
            <a:fld id="{3ECAA9F2-51A7-FA4F-B019-4D81CA3B727C}" type="slidenum">
              <a:rPr lang="en-US" smtClean="0"/>
              <a:pPr/>
              <a:t>35</a:t>
            </a:fld>
            <a:endParaRPr lang="en-US" dirty="0"/>
          </a:p>
        </p:txBody>
      </p:sp>
      <p:pic>
        <p:nvPicPr>
          <p:cNvPr id="5" name="Picture 4">
            <a:extLst>
              <a:ext uri="{FF2B5EF4-FFF2-40B4-BE49-F238E27FC236}">
                <a16:creationId xmlns:a16="http://schemas.microsoft.com/office/drawing/2014/main" id="{161E4CFC-6DBE-9323-5DC2-3F4AEB28853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174517" y="1524001"/>
            <a:ext cx="3865725" cy="4982884"/>
          </a:xfrm>
          <a:prstGeom prst="rect">
            <a:avLst/>
          </a:prstGeom>
        </p:spPr>
      </p:pic>
    </p:spTree>
    <p:extLst>
      <p:ext uri="{BB962C8B-B14F-4D97-AF65-F5344CB8AC3E}">
        <p14:creationId xmlns:p14="http://schemas.microsoft.com/office/powerpoint/2010/main" val="4004246743"/>
      </p:ext>
    </p:extLst>
  </p:cSld>
  <p:clrMapOvr>
    <a:masterClrMapping/>
  </p:clrMapOvr>
  <p:transition spd="slow">
    <p:wipe dir="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Compare &amp; Understand Financial Aid Offers</a:t>
            </a:r>
          </a:p>
        </p:txBody>
      </p:sp>
      <p:sp>
        <p:nvSpPr>
          <p:cNvPr id="4" name="Slide Number Placeholder 3">
            <a:extLst>
              <a:ext uri="{FF2B5EF4-FFF2-40B4-BE49-F238E27FC236}">
                <a16:creationId xmlns:a16="http://schemas.microsoft.com/office/drawing/2014/main" id="{C0D58B92-E236-A14D-BF07-735FE4E9AAE9}"/>
              </a:ext>
            </a:extLst>
          </p:cNvPr>
          <p:cNvSpPr>
            <a:spLocks noGrp="1"/>
          </p:cNvSpPr>
          <p:nvPr>
            <p:ph type="sldNum" sz="quarter" idx="12"/>
          </p:nvPr>
        </p:nvSpPr>
        <p:spPr/>
        <p:txBody>
          <a:bodyPr/>
          <a:lstStyle/>
          <a:p>
            <a:fld id="{3ECAA9F2-51A7-FA4F-B019-4D81CA3B727C}" type="slidenum">
              <a:rPr lang="en-US" smtClean="0"/>
              <a:pPr/>
              <a:t>36</a:t>
            </a:fld>
            <a:endParaRPr lang="en-US" dirty="0"/>
          </a:p>
        </p:txBody>
      </p:sp>
      <p:sp>
        <p:nvSpPr>
          <p:cNvPr id="3" name="Content Placeholder 2"/>
          <p:cNvSpPr>
            <a:spLocks noGrp="1"/>
          </p:cNvSpPr>
          <p:nvPr>
            <p:ph idx="1"/>
          </p:nvPr>
        </p:nvSpPr>
        <p:spPr>
          <a:xfrm>
            <a:off x="609600" y="1646237"/>
            <a:ext cx="6551596" cy="4830763"/>
          </a:xfrm>
          <a:ln>
            <a:solidFill>
              <a:srgbClr val="7030A0"/>
            </a:solidFill>
          </a:ln>
        </p:spPr>
        <p:txBody>
          <a:bodyPr>
            <a:normAutofit/>
          </a:bodyPr>
          <a:lstStyle/>
          <a:p>
            <a:pPr>
              <a:spcBef>
                <a:spcPts val="1800"/>
              </a:spcBef>
            </a:pPr>
            <a:r>
              <a:rPr lang="en-US" dirty="0"/>
              <a:t>Do you understand your actual costs?</a:t>
            </a:r>
          </a:p>
          <a:p>
            <a:pPr>
              <a:spcBef>
                <a:spcPts val="1800"/>
              </a:spcBef>
            </a:pPr>
            <a:r>
              <a:rPr lang="en-US" dirty="0"/>
              <a:t>Do you have other children’s education costs to consider?</a:t>
            </a:r>
          </a:p>
          <a:p>
            <a:pPr>
              <a:spcBef>
                <a:spcPts val="1800"/>
              </a:spcBef>
            </a:pPr>
            <a:r>
              <a:rPr lang="en-US" dirty="0"/>
              <a:t>Have you made an affordable choice of school?</a:t>
            </a:r>
          </a:p>
          <a:p>
            <a:pPr>
              <a:spcBef>
                <a:spcPts val="1800"/>
              </a:spcBef>
            </a:pPr>
            <a:r>
              <a:rPr lang="en-US" dirty="0"/>
              <a:t>Students and parents should talk about what they can afford to pay. </a:t>
            </a:r>
          </a:p>
          <a:p>
            <a:pPr marL="0" indent="0">
              <a:spcBef>
                <a:spcPts val="1800"/>
              </a:spcBef>
              <a:buNone/>
            </a:pPr>
            <a:endParaRPr lang="en-US" dirty="0"/>
          </a:p>
          <a:p>
            <a:endParaRPr lang="en-US" dirty="0"/>
          </a:p>
        </p:txBody>
      </p:sp>
      <p:graphicFrame>
        <p:nvGraphicFramePr>
          <p:cNvPr id="5" name="Content Placeholder 5">
            <a:extLst>
              <a:ext uri="{FF2B5EF4-FFF2-40B4-BE49-F238E27FC236}">
                <a16:creationId xmlns:a16="http://schemas.microsoft.com/office/drawing/2014/main" id="{2797DB97-36EF-6558-DCAE-50F06DE68645}"/>
              </a:ext>
            </a:extLst>
          </p:cNvPr>
          <p:cNvGraphicFramePr>
            <a:graphicFrameLocks/>
          </p:cNvGraphicFramePr>
          <p:nvPr/>
        </p:nvGraphicFramePr>
        <p:xfrm>
          <a:off x="7304905" y="2159540"/>
          <a:ext cx="4328295" cy="41982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ontent Placeholder 2">
            <a:extLst>
              <a:ext uri="{FF2B5EF4-FFF2-40B4-BE49-F238E27FC236}">
                <a16:creationId xmlns:a16="http://schemas.microsoft.com/office/drawing/2014/main" id="{B3DF11A0-4881-AAC0-6AB8-D3816B370FA0}"/>
              </a:ext>
            </a:extLst>
          </p:cNvPr>
          <p:cNvSpPr txBox="1">
            <a:spLocks/>
          </p:cNvSpPr>
          <p:nvPr/>
        </p:nvSpPr>
        <p:spPr>
          <a:xfrm>
            <a:off x="7373000" y="1644239"/>
            <a:ext cx="4095912" cy="365125"/>
          </a:xfrm>
          <a:prstGeom prst="rect">
            <a:avLst/>
          </a:prstGeom>
        </p:spPr>
        <p:txBody>
          <a:bodyPr>
            <a:noAutofit/>
          </a:bodyPr>
          <a:lstStyle>
            <a:lvl1pPr marL="342900" indent="-342900" algn="l" defTabSz="914400" rtl="0" eaLnBrk="1" latinLnBrk="0" hangingPunct="1">
              <a:lnSpc>
                <a:spcPct val="100000"/>
              </a:lnSpc>
              <a:spcBef>
                <a:spcPts val="650"/>
              </a:spcBef>
              <a:spcAft>
                <a:spcPts val="300"/>
              </a:spcAft>
              <a:buClr>
                <a:srgbClr val="007299"/>
              </a:buClr>
              <a:buFont typeface="Arial" pitchFamily="34" charset="0"/>
              <a:buChar char="•"/>
              <a:defRPr sz="2800" kern="1200">
                <a:solidFill>
                  <a:schemeClr val="tx1"/>
                </a:solidFill>
                <a:latin typeface="+mn-lt"/>
                <a:ea typeface="+mn-ea"/>
                <a:cs typeface="Arial"/>
              </a:defRPr>
            </a:lvl1pPr>
            <a:lvl2pPr marL="742950" indent="-285750" algn="l" defTabSz="914400" rtl="0" eaLnBrk="1" latinLnBrk="0" hangingPunct="1">
              <a:lnSpc>
                <a:spcPct val="100000"/>
              </a:lnSpc>
              <a:spcBef>
                <a:spcPts val="300"/>
              </a:spcBef>
              <a:spcAft>
                <a:spcPts val="300"/>
              </a:spcAft>
              <a:buClr>
                <a:srgbClr val="007299"/>
              </a:buClr>
              <a:buFont typeface="System Font Regular"/>
              <a:buChar char="-"/>
              <a:defRPr sz="2400" kern="1200">
                <a:solidFill>
                  <a:schemeClr val="tx1"/>
                </a:solidFill>
                <a:latin typeface="+mn-lt"/>
                <a:ea typeface="+mn-ea"/>
                <a:cs typeface="Arial"/>
              </a:defRPr>
            </a:lvl2pPr>
            <a:lvl3pPr marL="1143000" indent="-228600" algn="l" defTabSz="914400" rtl="0" eaLnBrk="1" latinLnBrk="0" hangingPunct="1">
              <a:lnSpc>
                <a:spcPct val="100000"/>
              </a:lnSpc>
              <a:spcBef>
                <a:spcPts val="300"/>
              </a:spcBef>
              <a:spcAft>
                <a:spcPts val="300"/>
              </a:spcAft>
              <a:buClr>
                <a:srgbClr val="007299"/>
              </a:buClr>
              <a:buSzPct val="80000"/>
              <a:buFont typeface="Arial" panose="020B0604020202020204" pitchFamily="34" charset="0"/>
              <a:buChar char="•"/>
              <a:defRPr sz="2400" kern="1200">
                <a:solidFill>
                  <a:schemeClr val="tx1"/>
                </a:solidFill>
                <a:latin typeface="+mn-lt"/>
                <a:ea typeface="+mn-ea"/>
                <a:cs typeface="Arial"/>
              </a:defRPr>
            </a:lvl3pPr>
            <a:lvl4pPr marL="1600200" indent="-228600" algn="l" defTabSz="914400" rtl="0" eaLnBrk="1" latinLnBrk="0" hangingPunct="1">
              <a:lnSpc>
                <a:spcPct val="100000"/>
              </a:lnSpc>
              <a:spcBef>
                <a:spcPts val="300"/>
              </a:spcBef>
              <a:spcAft>
                <a:spcPts val="300"/>
              </a:spcAft>
              <a:buClr>
                <a:srgbClr val="007299"/>
              </a:buClr>
              <a:buSzPct val="70000"/>
              <a:buFont typeface="Lucida Grande"/>
              <a:buChar char="►"/>
              <a:defRPr sz="2000" kern="1200">
                <a:solidFill>
                  <a:schemeClr val="tx1"/>
                </a:solidFill>
                <a:latin typeface="+mn-lt"/>
                <a:ea typeface="+mn-ea"/>
                <a:cs typeface="Arial"/>
              </a:defRPr>
            </a:lvl4pPr>
            <a:lvl5pPr marL="2057400" indent="-228600" algn="l" defTabSz="914400" rtl="0" eaLnBrk="1" latinLnBrk="0" hangingPunct="1">
              <a:lnSpc>
                <a:spcPct val="100000"/>
              </a:lnSpc>
              <a:spcBef>
                <a:spcPts val="300"/>
              </a:spcBef>
              <a:spcAft>
                <a:spcPts val="300"/>
              </a:spcAft>
              <a:buClr>
                <a:srgbClr val="007299"/>
              </a:buClr>
              <a:buFont typeface="Arial"/>
              <a:buChar char="•"/>
              <a:defRPr sz="2000" kern="1200">
                <a:solidFill>
                  <a:schemeClr val="tx1"/>
                </a:solidFill>
                <a:latin typeface="+mn-lt"/>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1800"/>
              </a:spcBef>
              <a:buNone/>
            </a:pPr>
            <a:r>
              <a:rPr lang="en-US" sz="1800" b="1" dirty="0"/>
              <a:t>Do you understand your aid offers?</a:t>
            </a:r>
          </a:p>
          <a:p>
            <a:pPr marL="0" indent="0">
              <a:spcBef>
                <a:spcPts val="1800"/>
              </a:spcBef>
              <a:buNone/>
            </a:pPr>
            <a:endParaRPr lang="en-US" sz="1800" b="1" dirty="0"/>
          </a:p>
          <a:p>
            <a:pPr marL="0" indent="0">
              <a:buNone/>
            </a:pPr>
            <a:endParaRPr lang="en-US" sz="1800" b="1" dirty="0"/>
          </a:p>
        </p:txBody>
      </p:sp>
    </p:spTree>
    <p:extLst>
      <p:ext uri="{BB962C8B-B14F-4D97-AF65-F5344CB8AC3E}">
        <p14:creationId xmlns:p14="http://schemas.microsoft.com/office/powerpoint/2010/main" val="290831702"/>
      </p:ext>
    </p:extLst>
  </p:cSld>
  <p:clrMapOvr>
    <a:masterClrMapping/>
  </p:clrMapOvr>
  <p:transition spd="slow">
    <p:wipe dir="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47472" y="34786"/>
            <a:ext cx="10668000" cy="1724936"/>
          </a:xfrm>
          <a:prstGeom prst="rect">
            <a:avLst/>
          </a:prstGeom>
        </p:spPr>
        <p:txBody>
          <a:bodyPr vert="horz" wrap="square" lIns="0" tIns="74335" rIns="0" bIns="0" rtlCol="0" anchor="ctr" anchorCtr="0">
            <a:spAutoFit/>
          </a:bodyPr>
          <a:lstStyle/>
          <a:p>
            <a:pPr marL="23979" marR="9592">
              <a:lnSpc>
                <a:spcPct val="90000"/>
              </a:lnSpc>
              <a:spcBef>
                <a:spcPts val="585"/>
              </a:spcBef>
            </a:pPr>
            <a:r>
              <a:rPr lang="en-US" sz="3304" dirty="0">
                <a:solidFill>
                  <a:schemeClr val="bg1"/>
                </a:solidFill>
              </a:rPr>
              <a:t/>
            </a:r>
            <a:br>
              <a:rPr lang="en-US" sz="3304" dirty="0">
                <a:solidFill>
                  <a:schemeClr val="bg1"/>
                </a:solidFill>
              </a:rPr>
            </a:br>
            <a:r>
              <a:rPr lang="en-US" sz="3304" dirty="0">
                <a:solidFill>
                  <a:schemeClr val="bg1"/>
                </a:solidFill>
              </a:rPr>
              <a:t>School Choice</a:t>
            </a:r>
            <a:br>
              <a:rPr lang="en-US" sz="3304" dirty="0">
                <a:solidFill>
                  <a:schemeClr val="bg1"/>
                </a:solidFill>
              </a:rPr>
            </a:br>
            <a:r>
              <a:rPr lang="en-US" sz="2000" dirty="0">
                <a:solidFill>
                  <a:schemeClr val="accent3"/>
                </a:solidFill>
              </a:rPr>
              <a:t>collegecost.ed.gov</a:t>
            </a:r>
            <a:r>
              <a:rPr lang="en-US" sz="3304" dirty="0">
                <a:solidFill>
                  <a:schemeClr val="bg1"/>
                </a:solidFill>
              </a:rPr>
              <a:t/>
            </a:r>
            <a:br>
              <a:rPr lang="en-US" sz="3304" dirty="0">
                <a:solidFill>
                  <a:schemeClr val="bg1"/>
                </a:solidFill>
              </a:rPr>
            </a:br>
            <a:endParaRPr sz="3304" dirty="0">
              <a:solidFill>
                <a:schemeClr val="bg1"/>
              </a:solidFill>
            </a:endParaRPr>
          </a:p>
        </p:txBody>
      </p:sp>
      <p:sp>
        <p:nvSpPr>
          <p:cNvPr id="4" name="object 4"/>
          <p:cNvSpPr txBox="1"/>
          <p:nvPr/>
        </p:nvSpPr>
        <p:spPr>
          <a:xfrm>
            <a:off x="2183342" y="6070048"/>
            <a:ext cx="110302" cy="170720"/>
          </a:xfrm>
          <a:prstGeom prst="rect">
            <a:avLst/>
          </a:prstGeom>
        </p:spPr>
        <p:txBody>
          <a:bodyPr vert="horz" wrap="square" lIns="0" tIns="25178" rIns="0" bIns="0" rtlCol="0">
            <a:spAutoFit/>
          </a:bodyPr>
          <a:lstStyle/>
          <a:p>
            <a:pPr marL="23979">
              <a:spcBef>
                <a:spcPts val="198"/>
              </a:spcBef>
            </a:pPr>
            <a:r>
              <a:rPr sz="944" dirty="0">
                <a:solidFill>
                  <a:srgbClr val="FFFFFF"/>
                </a:solidFill>
                <a:latin typeface="Calibri"/>
                <a:cs typeface="Calibri"/>
              </a:rPr>
              <a:t>8</a:t>
            </a:r>
            <a:endParaRPr sz="944">
              <a:latin typeface="Calibri"/>
              <a:cs typeface="Calibri"/>
            </a:endParaRPr>
          </a:p>
        </p:txBody>
      </p:sp>
      <p:sp>
        <p:nvSpPr>
          <p:cNvPr id="5" name="object 5"/>
          <p:cNvSpPr txBox="1"/>
          <p:nvPr/>
        </p:nvSpPr>
        <p:spPr>
          <a:xfrm>
            <a:off x="123952" y="1445022"/>
            <a:ext cx="5577077" cy="5201644"/>
          </a:xfrm>
          <a:prstGeom prst="rect">
            <a:avLst/>
          </a:prstGeom>
        </p:spPr>
        <p:txBody>
          <a:bodyPr vert="horz" wrap="square" lIns="0" tIns="116296" rIns="0" bIns="0" rtlCol="0">
            <a:spAutoFit/>
          </a:bodyPr>
          <a:lstStyle/>
          <a:p>
            <a:pPr marL="23979">
              <a:spcBef>
                <a:spcPts val="914"/>
              </a:spcBef>
              <a:buClr>
                <a:srgbClr val="007199"/>
              </a:buClr>
              <a:tabLst>
                <a:tab pos="238588" algn="l"/>
              </a:tabLst>
            </a:pPr>
            <a:r>
              <a:rPr lang="en-US" sz="2400" b="1" spc="-19" dirty="0">
                <a:latin typeface="Arial"/>
                <a:cs typeface="Arial"/>
              </a:rPr>
              <a:t>Choose the school that best meets your needs</a:t>
            </a:r>
          </a:p>
          <a:p>
            <a:pPr marL="238588" indent="-214609">
              <a:spcBef>
                <a:spcPts val="914"/>
              </a:spcBef>
              <a:buClr>
                <a:srgbClr val="007199"/>
              </a:buClr>
              <a:buChar char="•"/>
              <a:tabLst>
                <a:tab pos="238588" algn="l"/>
              </a:tabLst>
            </a:pPr>
            <a:r>
              <a:rPr sz="2400" spc="-19" dirty="0">
                <a:latin typeface="Arial"/>
                <a:cs typeface="Arial"/>
              </a:rPr>
              <a:t>Location</a:t>
            </a:r>
            <a:endParaRPr sz="2400" dirty="0">
              <a:latin typeface="Arial"/>
              <a:cs typeface="Arial"/>
            </a:endParaRPr>
          </a:p>
          <a:p>
            <a:pPr marL="238588" indent="-214609">
              <a:spcBef>
                <a:spcPts val="717"/>
              </a:spcBef>
              <a:buClr>
                <a:srgbClr val="007199"/>
              </a:buClr>
              <a:buChar char="•"/>
              <a:tabLst>
                <a:tab pos="238588" algn="l"/>
              </a:tabLst>
            </a:pPr>
            <a:r>
              <a:rPr sz="2400" spc="-38" dirty="0">
                <a:latin typeface="Arial"/>
                <a:cs typeface="Arial"/>
              </a:rPr>
              <a:t>Size</a:t>
            </a:r>
            <a:endParaRPr sz="2400" dirty="0">
              <a:latin typeface="Arial"/>
              <a:cs typeface="Arial"/>
            </a:endParaRPr>
          </a:p>
          <a:p>
            <a:pPr marL="238588" indent="-214609">
              <a:spcBef>
                <a:spcPts val="708"/>
              </a:spcBef>
              <a:buClr>
                <a:srgbClr val="007199"/>
              </a:buClr>
              <a:buChar char="•"/>
              <a:tabLst>
                <a:tab pos="238588" algn="l"/>
              </a:tabLst>
            </a:pPr>
            <a:r>
              <a:rPr sz="2400" dirty="0">
                <a:latin typeface="Arial"/>
                <a:cs typeface="Arial"/>
              </a:rPr>
              <a:t>Job</a:t>
            </a:r>
            <a:r>
              <a:rPr sz="2400" spc="-57" dirty="0">
                <a:latin typeface="Arial"/>
                <a:cs typeface="Arial"/>
              </a:rPr>
              <a:t> </a:t>
            </a:r>
            <a:r>
              <a:rPr sz="2400" spc="-19" dirty="0">
                <a:latin typeface="Arial"/>
                <a:cs typeface="Arial"/>
              </a:rPr>
              <a:t>Placement</a:t>
            </a:r>
            <a:endParaRPr sz="2400" dirty="0">
              <a:latin typeface="Arial"/>
              <a:cs typeface="Arial"/>
            </a:endParaRPr>
          </a:p>
          <a:p>
            <a:pPr marL="238588" indent="-214609">
              <a:spcBef>
                <a:spcPts val="727"/>
              </a:spcBef>
              <a:buClr>
                <a:srgbClr val="007199"/>
              </a:buClr>
              <a:buChar char="•"/>
              <a:tabLst>
                <a:tab pos="238588" algn="l"/>
              </a:tabLst>
            </a:pPr>
            <a:r>
              <a:rPr sz="2400" spc="-19" dirty="0">
                <a:latin typeface="Arial"/>
                <a:cs typeface="Arial"/>
              </a:rPr>
              <a:t>Graduation</a:t>
            </a:r>
            <a:r>
              <a:rPr sz="2400" spc="47" dirty="0">
                <a:latin typeface="Arial"/>
                <a:cs typeface="Arial"/>
              </a:rPr>
              <a:t> </a:t>
            </a:r>
            <a:r>
              <a:rPr sz="2400" spc="-38" dirty="0">
                <a:latin typeface="Arial"/>
                <a:cs typeface="Arial"/>
              </a:rPr>
              <a:t>Rate</a:t>
            </a:r>
            <a:endParaRPr sz="2400" dirty="0">
              <a:latin typeface="Arial"/>
              <a:cs typeface="Arial"/>
            </a:endParaRPr>
          </a:p>
          <a:p>
            <a:pPr marL="238588" indent="-214609">
              <a:spcBef>
                <a:spcPts val="727"/>
              </a:spcBef>
              <a:buClr>
                <a:srgbClr val="007199"/>
              </a:buClr>
              <a:buChar char="•"/>
              <a:tabLst>
                <a:tab pos="238588" algn="l"/>
              </a:tabLst>
            </a:pPr>
            <a:r>
              <a:rPr sz="2400" dirty="0">
                <a:latin typeface="Arial"/>
                <a:cs typeface="Arial"/>
              </a:rPr>
              <a:t>Student</a:t>
            </a:r>
            <a:r>
              <a:rPr sz="2400" spc="-85" dirty="0">
                <a:latin typeface="Arial"/>
                <a:cs typeface="Arial"/>
              </a:rPr>
              <a:t> </a:t>
            </a:r>
            <a:r>
              <a:rPr sz="2400" spc="-38" dirty="0">
                <a:latin typeface="Arial"/>
                <a:cs typeface="Arial"/>
              </a:rPr>
              <a:t>Life</a:t>
            </a:r>
            <a:endParaRPr sz="2400" dirty="0">
              <a:latin typeface="Arial"/>
              <a:cs typeface="Arial"/>
            </a:endParaRPr>
          </a:p>
          <a:p>
            <a:pPr marL="238588" indent="-214609">
              <a:spcBef>
                <a:spcPts val="699"/>
              </a:spcBef>
              <a:buClr>
                <a:srgbClr val="007199"/>
              </a:buClr>
              <a:buFont typeface="Arial"/>
              <a:buChar char="•"/>
              <a:tabLst>
                <a:tab pos="238588" algn="l"/>
              </a:tabLst>
            </a:pPr>
            <a:r>
              <a:rPr sz="2400" b="1" dirty="0">
                <a:latin typeface="Arial"/>
                <a:cs typeface="Arial"/>
              </a:rPr>
              <a:t>Financial</a:t>
            </a:r>
            <a:r>
              <a:rPr sz="2400" b="1" spc="-104" dirty="0">
                <a:latin typeface="Arial"/>
                <a:cs typeface="Arial"/>
              </a:rPr>
              <a:t> </a:t>
            </a:r>
            <a:r>
              <a:rPr sz="2400" b="1" spc="-47" dirty="0">
                <a:latin typeface="Arial"/>
                <a:cs typeface="Arial"/>
              </a:rPr>
              <a:t>Fit</a:t>
            </a:r>
            <a:endParaRPr sz="2400" dirty="0">
              <a:latin typeface="Arial"/>
              <a:cs typeface="Arial"/>
            </a:endParaRPr>
          </a:p>
          <a:p>
            <a:pPr marL="238588" indent="-214609">
              <a:spcBef>
                <a:spcPts val="727"/>
              </a:spcBef>
              <a:buClr>
                <a:srgbClr val="007199"/>
              </a:buClr>
              <a:buChar char="•"/>
              <a:tabLst>
                <a:tab pos="238588" algn="l"/>
              </a:tabLst>
            </a:pPr>
            <a:r>
              <a:rPr sz="2400" spc="-19" dirty="0">
                <a:latin typeface="Arial"/>
                <a:cs typeface="Arial"/>
              </a:rPr>
              <a:t>Major/academic</a:t>
            </a:r>
            <a:r>
              <a:rPr sz="2400" spc="113" dirty="0">
                <a:latin typeface="Arial"/>
                <a:cs typeface="Arial"/>
              </a:rPr>
              <a:t> </a:t>
            </a:r>
            <a:r>
              <a:rPr sz="2400" spc="-19" dirty="0">
                <a:latin typeface="Arial"/>
                <a:cs typeface="Arial"/>
              </a:rPr>
              <a:t>program</a:t>
            </a:r>
            <a:endParaRPr sz="2400" dirty="0">
              <a:latin typeface="Arial"/>
              <a:cs typeface="Arial"/>
            </a:endParaRPr>
          </a:p>
          <a:p>
            <a:pPr marL="238588" indent="-214609">
              <a:spcBef>
                <a:spcPts val="727"/>
              </a:spcBef>
              <a:buClr>
                <a:srgbClr val="007199"/>
              </a:buClr>
              <a:buChar char="•"/>
              <a:tabLst>
                <a:tab pos="238588" algn="l"/>
              </a:tabLst>
            </a:pPr>
            <a:r>
              <a:rPr sz="2400" spc="-19" dirty="0">
                <a:latin typeface="Arial"/>
                <a:cs typeface="Arial"/>
              </a:rPr>
              <a:t>Safety</a:t>
            </a:r>
            <a:endParaRPr sz="2400" dirty="0">
              <a:latin typeface="Arial"/>
              <a:cs typeface="Arial"/>
            </a:endParaRPr>
          </a:p>
          <a:p>
            <a:pPr marL="239789" marR="258972" indent="-215810">
              <a:lnSpc>
                <a:spcPts val="2039"/>
              </a:lnSpc>
              <a:spcBef>
                <a:spcPts val="961"/>
              </a:spcBef>
              <a:buClr>
                <a:srgbClr val="007199"/>
              </a:buClr>
              <a:buChar char="•"/>
              <a:tabLst>
                <a:tab pos="239789" algn="l"/>
              </a:tabLst>
            </a:pPr>
            <a:r>
              <a:rPr sz="2400" dirty="0">
                <a:latin typeface="Arial"/>
                <a:cs typeface="Arial"/>
              </a:rPr>
              <a:t>Acceptance</a:t>
            </a:r>
            <a:r>
              <a:rPr sz="2400" spc="-66" dirty="0">
                <a:latin typeface="Arial"/>
                <a:cs typeface="Arial"/>
              </a:rPr>
              <a:t> </a:t>
            </a:r>
            <a:r>
              <a:rPr sz="2400" dirty="0">
                <a:latin typeface="Arial"/>
                <a:cs typeface="Arial"/>
              </a:rPr>
              <a:t>of</a:t>
            </a:r>
            <a:r>
              <a:rPr sz="2400" spc="-66" dirty="0">
                <a:latin typeface="Arial"/>
                <a:cs typeface="Arial"/>
              </a:rPr>
              <a:t> </a:t>
            </a:r>
            <a:r>
              <a:rPr sz="2400" spc="-19" dirty="0">
                <a:latin typeface="Arial"/>
                <a:cs typeface="Arial"/>
              </a:rPr>
              <a:t>transfer credits/AP</a:t>
            </a:r>
            <a:r>
              <a:rPr sz="2400" spc="38" dirty="0">
                <a:latin typeface="Arial"/>
                <a:cs typeface="Arial"/>
              </a:rPr>
              <a:t> </a:t>
            </a:r>
            <a:r>
              <a:rPr sz="2400" spc="-19" dirty="0">
                <a:latin typeface="Arial"/>
                <a:cs typeface="Arial"/>
              </a:rPr>
              <a:t>classes</a:t>
            </a:r>
            <a:endParaRPr sz="2400" dirty="0">
              <a:latin typeface="Arial"/>
              <a:cs typeface="Arial"/>
            </a:endParaRPr>
          </a:p>
        </p:txBody>
      </p:sp>
      <p:pic>
        <p:nvPicPr>
          <p:cNvPr id="12" name="Picture 11">
            <a:extLst>
              <a:ext uri="{FF2B5EF4-FFF2-40B4-BE49-F238E27FC236}">
                <a16:creationId xmlns:a16="http://schemas.microsoft.com/office/drawing/2014/main" id="{3AE2C834-CD11-0549-C09C-7A11DADB548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477509" y="491599"/>
            <a:ext cx="5037328" cy="3554245"/>
          </a:xfrm>
          <a:prstGeom prst="rect">
            <a:avLst/>
          </a:prstGeom>
        </p:spPr>
      </p:pic>
      <p:pic>
        <p:nvPicPr>
          <p:cNvPr id="8" name="Picture 7">
            <a:extLst>
              <a:ext uri="{FF2B5EF4-FFF2-40B4-BE49-F238E27FC236}">
                <a16:creationId xmlns:a16="http://schemas.microsoft.com/office/drawing/2014/main" id="{C0D93DD1-F35D-4D81-934D-65A1CFF89A8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785400" y="3429000"/>
            <a:ext cx="6282648" cy="2989230"/>
          </a:xfrm>
          <a:prstGeom prst="rect">
            <a:avLst/>
          </a:prstGeom>
          <a:solidFill>
            <a:schemeClr val="accent4"/>
          </a:solidFill>
          <a:ln>
            <a:solidFill>
              <a:schemeClr val="accent4"/>
            </a:solidFill>
          </a:ln>
        </p:spPr>
      </p:pic>
    </p:spTree>
    <p:extLst>
      <p:ext uri="{BB962C8B-B14F-4D97-AF65-F5344CB8AC3E}">
        <p14:creationId xmlns:p14="http://schemas.microsoft.com/office/powerpoint/2010/main" val="2688025436"/>
      </p:ext>
    </p:extLst>
  </p:cSld>
  <p:clrMapOvr>
    <a:masterClrMapping/>
  </p:clrMapOvr>
  <p:transition spd="slow">
    <p:wipe dir="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prstGeom prst="rect">
            <a:avLst/>
          </a:prstGeom>
        </p:spPr>
        <p:txBody>
          <a:bodyPr>
            <a:normAutofit/>
          </a:bodyPr>
          <a:lstStyle/>
          <a:p>
            <a:r>
              <a:rPr lang="en-US" sz="3300" dirty="0"/>
              <a:t>What Can You Do Now?</a:t>
            </a:r>
          </a:p>
        </p:txBody>
      </p:sp>
      <p:sp>
        <p:nvSpPr>
          <p:cNvPr id="4" name="Slide Number Placeholder 3">
            <a:extLst>
              <a:ext uri="{FF2B5EF4-FFF2-40B4-BE49-F238E27FC236}">
                <a16:creationId xmlns:a16="http://schemas.microsoft.com/office/drawing/2014/main" id="{41FB18A8-96F0-274D-BF91-365EBD11A8EF}"/>
              </a:ext>
            </a:extLst>
          </p:cNvPr>
          <p:cNvSpPr>
            <a:spLocks noGrp="1"/>
          </p:cNvSpPr>
          <p:nvPr>
            <p:ph type="sldNum" sz="quarter" idx="12"/>
          </p:nvPr>
        </p:nvSpPr>
        <p:spPr/>
        <p:txBody>
          <a:bodyPr/>
          <a:lstStyle/>
          <a:p>
            <a:fld id="{3ECAA9F2-51A7-FA4F-B019-4D81CA3B727C}" type="slidenum">
              <a:rPr lang="en-US" smtClean="0"/>
              <a:pPr/>
              <a:t>38</a:t>
            </a:fld>
            <a:endParaRPr lang="en-US" dirty="0"/>
          </a:p>
        </p:txBody>
      </p:sp>
      <p:grpSp>
        <p:nvGrpSpPr>
          <p:cNvPr id="27" name="Group 26">
            <a:extLst>
              <a:ext uri="{FF2B5EF4-FFF2-40B4-BE49-F238E27FC236}">
                <a16:creationId xmlns:a16="http://schemas.microsoft.com/office/drawing/2014/main" id="{BE0DF4A6-45F3-859B-69CD-DE79361E20DF}"/>
              </a:ext>
            </a:extLst>
          </p:cNvPr>
          <p:cNvGrpSpPr/>
          <p:nvPr/>
        </p:nvGrpSpPr>
        <p:grpSpPr>
          <a:xfrm>
            <a:off x="2716321" y="1673898"/>
            <a:ext cx="6644443" cy="4729407"/>
            <a:chOff x="3003526" y="1772926"/>
            <a:chExt cx="6026144" cy="4289311"/>
          </a:xfrm>
        </p:grpSpPr>
        <p:pic>
          <p:nvPicPr>
            <p:cNvPr id="20" name="Picture 19">
              <a:extLst>
                <a:ext uri="{FF2B5EF4-FFF2-40B4-BE49-F238E27FC236}">
                  <a16:creationId xmlns:a16="http://schemas.microsoft.com/office/drawing/2014/main" id="{E7A37659-6A46-31DA-6E5B-04A428501C0C}"/>
                </a:ext>
              </a:extLst>
            </p:cNvPr>
            <p:cNvPicPr>
              <a:picLocks noChangeAspect="1"/>
            </p:cNvPicPr>
            <p:nvPr/>
          </p:nvPicPr>
          <p:blipFill>
            <a:blip r:embed="rId3"/>
            <a:stretch>
              <a:fillRect/>
            </a:stretch>
          </p:blipFill>
          <p:spPr>
            <a:xfrm>
              <a:off x="3907311" y="2415610"/>
              <a:ext cx="3903159" cy="3572383"/>
            </a:xfrm>
            <a:prstGeom prst="rect">
              <a:avLst/>
            </a:prstGeom>
          </p:spPr>
        </p:pic>
        <p:sp>
          <p:nvSpPr>
            <p:cNvPr id="21" name="Freeform: Shape 18">
              <a:extLst>
                <a:ext uri="{FF2B5EF4-FFF2-40B4-BE49-F238E27FC236}">
                  <a16:creationId xmlns:a16="http://schemas.microsoft.com/office/drawing/2014/main" id="{20D7D9DA-12F5-D9C3-2E66-E9054E0E9799}"/>
                </a:ext>
              </a:extLst>
            </p:cNvPr>
            <p:cNvSpPr>
              <a:spLocks noChangeAspect="1"/>
            </p:cNvSpPr>
            <p:nvPr/>
          </p:nvSpPr>
          <p:spPr>
            <a:xfrm>
              <a:off x="3492883" y="5107875"/>
              <a:ext cx="1953007" cy="906753"/>
            </a:xfrm>
            <a:custGeom>
              <a:avLst/>
              <a:gdLst>
                <a:gd name="connsiteX0" fmla="*/ 0 w 2349599"/>
                <a:gd name="connsiteY0" fmla="*/ 195804 h 1174799"/>
                <a:gd name="connsiteX1" fmla="*/ 195804 w 2349599"/>
                <a:gd name="connsiteY1" fmla="*/ 0 h 1174799"/>
                <a:gd name="connsiteX2" fmla="*/ 2153795 w 2349599"/>
                <a:gd name="connsiteY2" fmla="*/ 0 h 1174799"/>
                <a:gd name="connsiteX3" fmla="*/ 2349599 w 2349599"/>
                <a:gd name="connsiteY3" fmla="*/ 195804 h 1174799"/>
                <a:gd name="connsiteX4" fmla="*/ 2349599 w 2349599"/>
                <a:gd name="connsiteY4" fmla="*/ 978995 h 1174799"/>
                <a:gd name="connsiteX5" fmla="*/ 2153795 w 2349599"/>
                <a:gd name="connsiteY5" fmla="*/ 1174799 h 1174799"/>
                <a:gd name="connsiteX6" fmla="*/ 195804 w 2349599"/>
                <a:gd name="connsiteY6" fmla="*/ 1174799 h 1174799"/>
                <a:gd name="connsiteX7" fmla="*/ 0 w 2349599"/>
                <a:gd name="connsiteY7" fmla="*/ 978995 h 1174799"/>
                <a:gd name="connsiteX8" fmla="*/ 0 w 2349599"/>
                <a:gd name="connsiteY8" fmla="*/ 195804 h 11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9599" h="1174799">
                  <a:moveTo>
                    <a:pt x="0" y="195804"/>
                  </a:moveTo>
                  <a:cubicBezTo>
                    <a:pt x="0" y="87664"/>
                    <a:pt x="87664" y="0"/>
                    <a:pt x="195804" y="0"/>
                  </a:cubicBezTo>
                  <a:lnTo>
                    <a:pt x="2153795" y="0"/>
                  </a:lnTo>
                  <a:cubicBezTo>
                    <a:pt x="2261935" y="0"/>
                    <a:pt x="2349599" y="87664"/>
                    <a:pt x="2349599" y="195804"/>
                  </a:cubicBezTo>
                  <a:lnTo>
                    <a:pt x="2349599" y="978995"/>
                  </a:lnTo>
                  <a:cubicBezTo>
                    <a:pt x="2349599" y="1087135"/>
                    <a:pt x="2261935" y="1174799"/>
                    <a:pt x="2153795" y="1174799"/>
                  </a:cubicBezTo>
                  <a:lnTo>
                    <a:pt x="195804" y="1174799"/>
                  </a:lnTo>
                  <a:cubicBezTo>
                    <a:pt x="87664" y="1174799"/>
                    <a:pt x="0" y="1087135"/>
                    <a:pt x="0" y="978995"/>
                  </a:cubicBezTo>
                  <a:lnTo>
                    <a:pt x="0" y="195804"/>
                  </a:lnTo>
                  <a:close/>
                </a:path>
              </a:pathLst>
            </a:custGeom>
            <a:solidFill>
              <a:srgbClr val="EB157F"/>
            </a:solidFill>
            <a:ln>
              <a:noFill/>
            </a:ln>
          </p:spPr>
          <p:style>
            <a:lnRef idx="2">
              <a:schemeClr val="lt1">
                <a:hueOff val="0"/>
                <a:satOff val="0"/>
                <a:lumOff val="0"/>
                <a:alphaOff val="0"/>
              </a:schemeClr>
            </a:lnRef>
            <a:fillRef idx="1">
              <a:scrgbClr r="0" g="0" b="0"/>
            </a:fillRef>
            <a:effectRef idx="0">
              <a:schemeClr val="accent2">
                <a:hueOff val="0"/>
                <a:satOff val="0"/>
                <a:lumOff val="0"/>
                <a:alphaOff val="0"/>
              </a:schemeClr>
            </a:effectRef>
            <a:fontRef idx="minor">
              <a:schemeClr val="lt1"/>
            </a:fontRef>
          </p:style>
          <p:txBody>
            <a:bodyPr spcFirstLastPara="0" vert="horz" wrap="square" lIns="133549" tIns="133549" rIns="133549" bIns="133549" numCol="1" spcCol="1270" anchor="ctr" anchorCtr="0">
              <a:noAutofit/>
            </a:bodyPr>
            <a:lstStyle/>
            <a:p>
              <a:pPr algn="ctr" defTabSz="889000">
                <a:spcBef>
                  <a:spcPct val="0"/>
                </a:spcBef>
                <a:spcAft>
                  <a:spcPts val="600"/>
                </a:spcAft>
              </a:pPr>
              <a:r>
                <a:rPr lang="en-US" dirty="0"/>
                <a:t>Create FSA ID &amp; Complete the FAFSA®</a:t>
              </a:r>
            </a:p>
          </p:txBody>
        </p:sp>
        <p:sp>
          <p:nvSpPr>
            <p:cNvPr id="22" name="Freeform: Shape 19">
              <a:extLst>
                <a:ext uri="{FF2B5EF4-FFF2-40B4-BE49-F238E27FC236}">
                  <a16:creationId xmlns:a16="http://schemas.microsoft.com/office/drawing/2014/main" id="{72493BE4-FBCC-A995-6859-A28795DA63D3}"/>
                </a:ext>
              </a:extLst>
            </p:cNvPr>
            <p:cNvSpPr>
              <a:spLocks noChangeAspect="1"/>
            </p:cNvSpPr>
            <p:nvPr/>
          </p:nvSpPr>
          <p:spPr>
            <a:xfrm>
              <a:off x="5105763" y="1772926"/>
              <a:ext cx="1955346" cy="907839"/>
            </a:xfrm>
            <a:custGeom>
              <a:avLst/>
              <a:gdLst>
                <a:gd name="connsiteX0" fmla="*/ 0 w 2349599"/>
                <a:gd name="connsiteY0" fmla="*/ 195804 h 1174799"/>
                <a:gd name="connsiteX1" fmla="*/ 195804 w 2349599"/>
                <a:gd name="connsiteY1" fmla="*/ 0 h 1174799"/>
                <a:gd name="connsiteX2" fmla="*/ 2153795 w 2349599"/>
                <a:gd name="connsiteY2" fmla="*/ 0 h 1174799"/>
                <a:gd name="connsiteX3" fmla="*/ 2349599 w 2349599"/>
                <a:gd name="connsiteY3" fmla="*/ 195804 h 1174799"/>
                <a:gd name="connsiteX4" fmla="*/ 2349599 w 2349599"/>
                <a:gd name="connsiteY4" fmla="*/ 978995 h 1174799"/>
                <a:gd name="connsiteX5" fmla="*/ 2153795 w 2349599"/>
                <a:gd name="connsiteY5" fmla="*/ 1174799 h 1174799"/>
                <a:gd name="connsiteX6" fmla="*/ 195804 w 2349599"/>
                <a:gd name="connsiteY6" fmla="*/ 1174799 h 1174799"/>
                <a:gd name="connsiteX7" fmla="*/ 0 w 2349599"/>
                <a:gd name="connsiteY7" fmla="*/ 978995 h 1174799"/>
                <a:gd name="connsiteX8" fmla="*/ 0 w 2349599"/>
                <a:gd name="connsiteY8" fmla="*/ 195804 h 11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9599" h="1174799">
                  <a:moveTo>
                    <a:pt x="0" y="195804"/>
                  </a:moveTo>
                  <a:cubicBezTo>
                    <a:pt x="0" y="87664"/>
                    <a:pt x="87664" y="0"/>
                    <a:pt x="195804" y="0"/>
                  </a:cubicBezTo>
                  <a:lnTo>
                    <a:pt x="2153795" y="0"/>
                  </a:lnTo>
                  <a:cubicBezTo>
                    <a:pt x="2261935" y="0"/>
                    <a:pt x="2349599" y="87664"/>
                    <a:pt x="2349599" y="195804"/>
                  </a:cubicBezTo>
                  <a:lnTo>
                    <a:pt x="2349599" y="978995"/>
                  </a:lnTo>
                  <a:cubicBezTo>
                    <a:pt x="2349599" y="1087135"/>
                    <a:pt x="2261935" y="1174799"/>
                    <a:pt x="2153795" y="1174799"/>
                  </a:cubicBezTo>
                  <a:lnTo>
                    <a:pt x="195804" y="1174799"/>
                  </a:lnTo>
                  <a:cubicBezTo>
                    <a:pt x="87664" y="1174799"/>
                    <a:pt x="0" y="1087135"/>
                    <a:pt x="0" y="978995"/>
                  </a:cubicBezTo>
                  <a:lnTo>
                    <a:pt x="0" y="195804"/>
                  </a:lnTo>
                  <a:close/>
                </a:path>
              </a:pathLst>
            </a:custGeom>
            <a:solidFill>
              <a:srgbClr val="007299"/>
            </a:solidFill>
            <a:ln>
              <a:noFill/>
            </a:ln>
          </p:spPr>
          <p:style>
            <a:lnRef idx="2">
              <a:schemeClr val="lt1">
                <a:hueOff val="0"/>
                <a:satOff val="0"/>
                <a:lumOff val="0"/>
                <a:alphaOff val="0"/>
              </a:schemeClr>
            </a:lnRef>
            <a:fillRef idx="1">
              <a:scrgbClr r="0" g="0" b="0"/>
            </a:fillRef>
            <a:effectRef idx="0">
              <a:schemeClr val="accent3">
                <a:hueOff val="0"/>
                <a:satOff val="0"/>
                <a:lumOff val="0"/>
                <a:alphaOff val="0"/>
              </a:schemeClr>
            </a:effectRef>
            <a:fontRef idx="minor">
              <a:schemeClr val="lt1"/>
            </a:fontRef>
          </p:style>
          <p:txBody>
            <a:bodyPr spcFirstLastPara="0" vert="horz" wrap="square" lIns="133549" tIns="133549" rIns="133549" bIns="133549" numCol="1" spcCol="1270" anchor="ctr" anchorCtr="0">
              <a:noAutofit/>
            </a:bodyPr>
            <a:lstStyle/>
            <a:p>
              <a:pPr algn="ctr" defTabSz="889000">
                <a:spcBef>
                  <a:spcPct val="0"/>
                </a:spcBef>
                <a:spcAft>
                  <a:spcPts val="600"/>
                </a:spcAft>
              </a:pPr>
              <a:r>
                <a:rPr lang="en-US" dirty="0"/>
                <a:t>Research &amp; visit schools/Websites</a:t>
              </a:r>
            </a:p>
          </p:txBody>
        </p:sp>
        <p:sp>
          <p:nvSpPr>
            <p:cNvPr id="23" name="Freeform: Shape 20">
              <a:extLst>
                <a:ext uri="{FF2B5EF4-FFF2-40B4-BE49-F238E27FC236}">
                  <a16:creationId xmlns:a16="http://schemas.microsoft.com/office/drawing/2014/main" id="{34747641-B11A-C006-C44A-1C18F87AE131}"/>
                </a:ext>
              </a:extLst>
            </p:cNvPr>
            <p:cNvSpPr>
              <a:spLocks noChangeAspect="1"/>
            </p:cNvSpPr>
            <p:nvPr/>
          </p:nvSpPr>
          <p:spPr>
            <a:xfrm>
              <a:off x="6068710" y="5154397"/>
              <a:ext cx="1953007" cy="907840"/>
            </a:xfrm>
            <a:custGeom>
              <a:avLst/>
              <a:gdLst>
                <a:gd name="connsiteX0" fmla="*/ 0 w 2349599"/>
                <a:gd name="connsiteY0" fmla="*/ 195804 h 1174799"/>
                <a:gd name="connsiteX1" fmla="*/ 195804 w 2349599"/>
                <a:gd name="connsiteY1" fmla="*/ 0 h 1174799"/>
                <a:gd name="connsiteX2" fmla="*/ 2153795 w 2349599"/>
                <a:gd name="connsiteY2" fmla="*/ 0 h 1174799"/>
                <a:gd name="connsiteX3" fmla="*/ 2349599 w 2349599"/>
                <a:gd name="connsiteY3" fmla="*/ 195804 h 1174799"/>
                <a:gd name="connsiteX4" fmla="*/ 2349599 w 2349599"/>
                <a:gd name="connsiteY4" fmla="*/ 978995 h 1174799"/>
                <a:gd name="connsiteX5" fmla="*/ 2153795 w 2349599"/>
                <a:gd name="connsiteY5" fmla="*/ 1174799 h 1174799"/>
                <a:gd name="connsiteX6" fmla="*/ 195804 w 2349599"/>
                <a:gd name="connsiteY6" fmla="*/ 1174799 h 1174799"/>
                <a:gd name="connsiteX7" fmla="*/ 0 w 2349599"/>
                <a:gd name="connsiteY7" fmla="*/ 978995 h 1174799"/>
                <a:gd name="connsiteX8" fmla="*/ 0 w 2349599"/>
                <a:gd name="connsiteY8" fmla="*/ 195804 h 11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9599" h="1174799">
                  <a:moveTo>
                    <a:pt x="0" y="195804"/>
                  </a:moveTo>
                  <a:cubicBezTo>
                    <a:pt x="0" y="87664"/>
                    <a:pt x="87664" y="0"/>
                    <a:pt x="195804" y="0"/>
                  </a:cubicBezTo>
                  <a:lnTo>
                    <a:pt x="2153795" y="0"/>
                  </a:lnTo>
                  <a:cubicBezTo>
                    <a:pt x="2261935" y="0"/>
                    <a:pt x="2349599" y="87664"/>
                    <a:pt x="2349599" y="195804"/>
                  </a:cubicBezTo>
                  <a:lnTo>
                    <a:pt x="2349599" y="978995"/>
                  </a:lnTo>
                  <a:cubicBezTo>
                    <a:pt x="2349599" y="1087135"/>
                    <a:pt x="2261935" y="1174799"/>
                    <a:pt x="2153795" y="1174799"/>
                  </a:cubicBezTo>
                  <a:lnTo>
                    <a:pt x="195804" y="1174799"/>
                  </a:lnTo>
                  <a:cubicBezTo>
                    <a:pt x="87664" y="1174799"/>
                    <a:pt x="0" y="1087135"/>
                    <a:pt x="0" y="978995"/>
                  </a:cubicBezTo>
                  <a:lnTo>
                    <a:pt x="0" y="195804"/>
                  </a:lnTo>
                  <a:close/>
                </a:path>
              </a:pathLst>
            </a:custGeom>
            <a:solidFill>
              <a:srgbClr val="FF9900"/>
            </a:solidFill>
            <a:ln>
              <a:noFill/>
            </a:ln>
          </p:spPr>
          <p:style>
            <a:lnRef idx="2">
              <a:schemeClr val="lt1">
                <a:hueOff val="0"/>
                <a:satOff val="0"/>
                <a:lumOff val="0"/>
                <a:alphaOff val="0"/>
              </a:schemeClr>
            </a:lnRef>
            <a:fillRef idx="1">
              <a:scrgbClr r="0" g="0" b="0"/>
            </a:fillRef>
            <a:effectRef idx="0">
              <a:schemeClr val="accent4">
                <a:hueOff val="0"/>
                <a:satOff val="0"/>
                <a:lumOff val="0"/>
                <a:alphaOff val="0"/>
              </a:schemeClr>
            </a:effectRef>
            <a:fontRef idx="minor">
              <a:schemeClr val="lt1"/>
            </a:fontRef>
          </p:style>
          <p:txBody>
            <a:bodyPr spcFirstLastPara="0" vert="horz" wrap="square" lIns="133549" tIns="133549" rIns="133549" bIns="133549" numCol="1" spcCol="1270" anchor="ctr" anchorCtr="0">
              <a:noAutofit/>
            </a:bodyPr>
            <a:lstStyle/>
            <a:p>
              <a:pPr algn="ctr" defTabSz="889000">
                <a:spcBef>
                  <a:spcPct val="0"/>
                </a:spcBef>
                <a:spcAft>
                  <a:spcPts val="600"/>
                </a:spcAft>
              </a:pPr>
              <a:r>
                <a:rPr lang="en-US" dirty="0"/>
                <a:t>Talk About What is Affordable</a:t>
              </a:r>
            </a:p>
          </p:txBody>
        </p:sp>
        <p:sp>
          <p:nvSpPr>
            <p:cNvPr id="24" name="Freeform: Shape 21">
              <a:extLst>
                <a:ext uri="{FF2B5EF4-FFF2-40B4-BE49-F238E27FC236}">
                  <a16:creationId xmlns:a16="http://schemas.microsoft.com/office/drawing/2014/main" id="{8344A053-9804-9C32-10DF-1F9BDD553B33}"/>
                </a:ext>
              </a:extLst>
            </p:cNvPr>
            <p:cNvSpPr>
              <a:spLocks noChangeAspect="1"/>
            </p:cNvSpPr>
            <p:nvPr/>
          </p:nvSpPr>
          <p:spPr>
            <a:xfrm>
              <a:off x="6591270" y="2836176"/>
              <a:ext cx="2438400" cy="907840"/>
            </a:xfrm>
            <a:custGeom>
              <a:avLst/>
              <a:gdLst>
                <a:gd name="connsiteX0" fmla="*/ 0 w 2470039"/>
                <a:gd name="connsiteY0" fmla="*/ 218216 h 1309267"/>
                <a:gd name="connsiteX1" fmla="*/ 218216 w 2470039"/>
                <a:gd name="connsiteY1" fmla="*/ 0 h 1309267"/>
                <a:gd name="connsiteX2" fmla="*/ 2251823 w 2470039"/>
                <a:gd name="connsiteY2" fmla="*/ 0 h 1309267"/>
                <a:gd name="connsiteX3" fmla="*/ 2470039 w 2470039"/>
                <a:gd name="connsiteY3" fmla="*/ 218216 h 1309267"/>
                <a:gd name="connsiteX4" fmla="*/ 2470039 w 2470039"/>
                <a:gd name="connsiteY4" fmla="*/ 1091051 h 1309267"/>
                <a:gd name="connsiteX5" fmla="*/ 2251823 w 2470039"/>
                <a:gd name="connsiteY5" fmla="*/ 1309267 h 1309267"/>
                <a:gd name="connsiteX6" fmla="*/ 218216 w 2470039"/>
                <a:gd name="connsiteY6" fmla="*/ 1309267 h 1309267"/>
                <a:gd name="connsiteX7" fmla="*/ 0 w 2470039"/>
                <a:gd name="connsiteY7" fmla="*/ 1091051 h 1309267"/>
                <a:gd name="connsiteX8" fmla="*/ 0 w 2470039"/>
                <a:gd name="connsiteY8" fmla="*/ 218216 h 130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0039" h="1309267">
                  <a:moveTo>
                    <a:pt x="0" y="218216"/>
                  </a:moveTo>
                  <a:cubicBezTo>
                    <a:pt x="0" y="97699"/>
                    <a:pt x="97699" y="0"/>
                    <a:pt x="218216" y="0"/>
                  </a:cubicBezTo>
                  <a:lnTo>
                    <a:pt x="2251823" y="0"/>
                  </a:lnTo>
                  <a:cubicBezTo>
                    <a:pt x="2372340" y="0"/>
                    <a:pt x="2470039" y="97699"/>
                    <a:pt x="2470039" y="218216"/>
                  </a:cubicBezTo>
                  <a:lnTo>
                    <a:pt x="2470039" y="1091051"/>
                  </a:lnTo>
                  <a:cubicBezTo>
                    <a:pt x="2470039" y="1211568"/>
                    <a:pt x="2372340" y="1309267"/>
                    <a:pt x="2251823" y="1309267"/>
                  </a:cubicBezTo>
                  <a:lnTo>
                    <a:pt x="218216" y="1309267"/>
                  </a:lnTo>
                  <a:cubicBezTo>
                    <a:pt x="97699" y="1309267"/>
                    <a:pt x="0" y="1211568"/>
                    <a:pt x="0" y="1091051"/>
                  </a:cubicBezTo>
                  <a:lnTo>
                    <a:pt x="0" y="218216"/>
                  </a:lnTo>
                  <a:close/>
                </a:path>
              </a:pathLst>
            </a:custGeom>
            <a:solidFill>
              <a:srgbClr val="B22134"/>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140113" tIns="140113" rIns="140113" bIns="140113" numCol="1" spcCol="1270" anchor="ctr" anchorCtr="0">
              <a:noAutofit/>
            </a:bodyPr>
            <a:lstStyle/>
            <a:p>
              <a:pPr algn="ctr" defTabSz="889000">
                <a:spcBef>
                  <a:spcPct val="0"/>
                </a:spcBef>
                <a:spcAft>
                  <a:spcPts val="600"/>
                </a:spcAft>
              </a:pPr>
              <a:r>
                <a:rPr lang="en-US" dirty="0"/>
                <a:t>Estimate Federal Student Aid</a:t>
              </a:r>
            </a:p>
            <a:p>
              <a:pPr algn="ctr" defTabSz="889000">
                <a:lnSpc>
                  <a:spcPct val="90000"/>
                </a:lnSpc>
                <a:spcBef>
                  <a:spcPct val="0"/>
                </a:spcBef>
                <a:spcAft>
                  <a:spcPct val="35000"/>
                </a:spcAft>
              </a:pPr>
              <a:r>
                <a:rPr lang="en-US" sz="1200" b="1" dirty="0"/>
                <a:t>studentaid.gov/aid-estimator</a:t>
              </a:r>
            </a:p>
          </p:txBody>
        </p:sp>
        <p:sp>
          <p:nvSpPr>
            <p:cNvPr id="25" name="Freeform: Shape 22">
              <a:extLst>
                <a:ext uri="{FF2B5EF4-FFF2-40B4-BE49-F238E27FC236}">
                  <a16:creationId xmlns:a16="http://schemas.microsoft.com/office/drawing/2014/main" id="{BCD4C39D-C3B8-D719-A684-CC9DEE401AD4}"/>
                </a:ext>
              </a:extLst>
            </p:cNvPr>
            <p:cNvSpPr>
              <a:spLocks noChangeAspect="1"/>
            </p:cNvSpPr>
            <p:nvPr/>
          </p:nvSpPr>
          <p:spPr>
            <a:xfrm>
              <a:off x="6965765" y="4054840"/>
              <a:ext cx="1953007" cy="906753"/>
            </a:xfrm>
            <a:custGeom>
              <a:avLst/>
              <a:gdLst>
                <a:gd name="connsiteX0" fmla="*/ 0 w 2349599"/>
                <a:gd name="connsiteY0" fmla="*/ 195804 h 1174799"/>
                <a:gd name="connsiteX1" fmla="*/ 195804 w 2349599"/>
                <a:gd name="connsiteY1" fmla="*/ 0 h 1174799"/>
                <a:gd name="connsiteX2" fmla="*/ 2153795 w 2349599"/>
                <a:gd name="connsiteY2" fmla="*/ 0 h 1174799"/>
                <a:gd name="connsiteX3" fmla="*/ 2349599 w 2349599"/>
                <a:gd name="connsiteY3" fmla="*/ 195804 h 1174799"/>
                <a:gd name="connsiteX4" fmla="*/ 2349599 w 2349599"/>
                <a:gd name="connsiteY4" fmla="*/ 978995 h 1174799"/>
                <a:gd name="connsiteX5" fmla="*/ 2153795 w 2349599"/>
                <a:gd name="connsiteY5" fmla="*/ 1174799 h 1174799"/>
                <a:gd name="connsiteX6" fmla="*/ 195804 w 2349599"/>
                <a:gd name="connsiteY6" fmla="*/ 1174799 h 1174799"/>
                <a:gd name="connsiteX7" fmla="*/ 0 w 2349599"/>
                <a:gd name="connsiteY7" fmla="*/ 978995 h 1174799"/>
                <a:gd name="connsiteX8" fmla="*/ 0 w 2349599"/>
                <a:gd name="connsiteY8" fmla="*/ 195804 h 11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9599" h="1174799">
                  <a:moveTo>
                    <a:pt x="0" y="195804"/>
                  </a:moveTo>
                  <a:cubicBezTo>
                    <a:pt x="0" y="87664"/>
                    <a:pt x="87664" y="0"/>
                    <a:pt x="195804" y="0"/>
                  </a:cubicBezTo>
                  <a:lnTo>
                    <a:pt x="2153795" y="0"/>
                  </a:lnTo>
                  <a:cubicBezTo>
                    <a:pt x="2261935" y="0"/>
                    <a:pt x="2349599" y="87664"/>
                    <a:pt x="2349599" y="195804"/>
                  </a:cubicBezTo>
                  <a:lnTo>
                    <a:pt x="2349599" y="978995"/>
                  </a:lnTo>
                  <a:cubicBezTo>
                    <a:pt x="2349599" y="1087135"/>
                    <a:pt x="2261935" y="1174799"/>
                    <a:pt x="2153795" y="1174799"/>
                  </a:cubicBezTo>
                  <a:lnTo>
                    <a:pt x="195804" y="1174799"/>
                  </a:lnTo>
                  <a:cubicBezTo>
                    <a:pt x="87664" y="1174799"/>
                    <a:pt x="0" y="1087135"/>
                    <a:pt x="0" y="978995"/>
                  </a:cubicBezTo>
                  <a:lnTo>
                    <a:pt x="0" y="195804"/>
                  </a:lnTo>
                  <a:close/>
                </a:path>
              </a:pathLst>
            </a:custGeom>
            <a:solidFill>
              <a:srgbClr val="41762C"/>
            </a:solidFill>
            <a:ln>
              <a:noFill/>
            </a:ln>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33549" tIns="133549" rIns="133549" bIns="133549" numCol="1" spcCol="1270" anchor="ctr" anchorCtr="0">
              <a:noAutofit/>
            </a:bodyPr>
            <a:lstStyle/>
            <a:p>
              <a:pPr algn="ctr" defTabSz="889000">
                <a:spcBef>
                  <a:spcPct val="0"/>
                </a:spcBef>
                <a:spcAft>
                  <a:spcPts val="600"/>
                </a:spcAft>
              </a:pPr>
              <a:r>
                <a:rPr lang="en-US" dirty="0"/>
                <a:t>Explore Scholarships</a:t>
              </a:r>
            </a:p>
          </p:txBody>
        </p:sp>
        <p:sp>
          <p:nvSpPr>
            <p:cNvPr id="26" name="Freeform: Shape 11">
              <a:extLst>
                <a:ext uri="{FF2B5EF4-FFF2-40B4-BE49-F238E27FC236}">
                  <a16:creationId xmlns:a16="http://schemas.microsoft.com/office/drawing/2014/main" id="{3A2C2F03-DE6D-4612-1626-1A4118D30D79}"/>
                </a:ext>
              </a:extLst>
            </p:cNvPr>
            <p:cNvSpPr>
              <a:spLocks noChangeAspect="1"/>
            </p:cNvSpPr>
            <p:nvPr/>
          </p:nvSpPr>
          <p:spPr>
            <a:xfrm>
              <a:off x="3003526" y="3962269"/>
              <a:ext cx="2111630" cy="907840"/>
            </a:xfrm>
            <a:custGeom>
              <a:avLst/>
              <a:gdLst>
                <a:gd name="connsiteX0" fmla="*/ 0 w 2470039"/>
                <a:gd name="connsiteY0" fmla="*/ 218216 h 1309267"/>
                <a:gd name="connsiteX1" fmla="*/ 218216 w 2470039"/>
                <a:gd name="connsiteY1" fmla="*/ 0 h 1309267"/>
                <a:gd name="connsiteX2" fmla="*/ 2251823 w 2470039"/>
                <a:gd name="connsiteY2" fmla="*/ 0 h 1309267"/>
                <a:gd name="connsiteX3" fmla="*/ 2470039 w 2470039"/>
                <a:gd name="connsiteY3" fmla="*/ 218216 h 1309267"/>
                <a:gd name="connsiteX4" fmla="*/ 2470039 w 2470039"/>
                <a:gd name="connsiteY4" fmla="*/ 1091051 h 1309267"/>
                <a:gd name="connsiteX5" fmla="*/ 2251823 w 2470039"/>
                <a:gd name="connsiteY5" fmla="*/ 1309267 h 1309267"/>
                <a:gd name="connsiteX6" fmla="*/ 218216 w 2470039"/>
                <a:gd name="connsiteY6" fmla="*/ 1309267 h 1309267"/>
                <a:gd name="connsiteX7" fmla="*/ 0 w 2470039"/>
                <a:gd name="connsiteY7" fmla="*/ 1091051 h 1309267"/>
                <a:gd name="connsiteX8" fmla="*/ 0 w 2470039"/>
                <a:gd name="connsiteY8" fmla="*/ 218216 h 1309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0039" h="1309267">
                  <a:moveTo>
                    <a:pt x="0" y="218216"/>
                  </a:moveTo>
                  <a:cubicBezTo>
                    <a:pt x="0" y="97699"/>
                    <a:pt x="97699" y="0"/>
                    <a:pt x="218216" y="0"/>
                  </a:cubicBezTo>
                  <a:lnTo>
                    <a:pt x="2251823" y="0"/>
                  </a:lnTo>
                  <a:cubicBezTo>
                    <a:pt x="2372340" y="0"/>
                    <a:pt x="2470039" y="97699"/>
                    <a:pt x="2470039" y="218216"/>
                  </a:cubicBezTo>
                  <a:lnTo>
                    <a:pt x="2470039" y="1091051"/>
                  </a:lnTo>
                  <a:cubicBezTo>
                    <a:pt x="2470039" y="1211568"/>
                    <a:pt x="2372340" y="1309267"/>
                    <a:pt x="2251823" y="1309267"/>
                  </a:cubicBezTo>
                  <a:lnTo>
                    <a:pt x="218216" y="1309267"/>
                  </a:lnTo>
                  <a:cubicBezTo>
                    <a:pt x="97699" y="1309267"/>
                    <a:pt x="0" y="1211568"/>
                    <a:pt x="0" y="1091051"/>
                  </a:cubicBezTo>
                  <a:lnTo>
                    <a:pt x="0" y="218216"/>
                  </a:lnTo>
                  <a:close/>
                </a:path>
              </a:pathLst>
            </a:custGeom>
            <a:solidFill>
              <a:srgbClr val="92278F"/>
            </a:solidFill>
            <a:ln>
              <a:noFill/>
            </a:ln>
          </p:spPr>
          <p:style>
            <a:lnRef idx="2">
              <a:scrgbClr r="0" g="0" b="0"/>
            </a:lnRef>
            <a:fillRef idx="1">
              <a:scrgbClr r="0" g="0" b="0"/>
            </a:fillRef>
            <a:effectRef idx="0">
              <a:schemeClr val="accent5">
                <a:hueOff val="0"/>
                <a:satOff val="0"/>
                <a:lumOff val="0"/>
                <a:alphaOff val="0"/>
              </a:schemeClr>
            </a:effectRef>
            <a:fontRef idx="minor">
              <a:schemeClr val="lt1"/>
            </a:fontRef>
          </p:style>
          <p:txBody>
            <a:bodyPr spcFirstLastPara="0" vert="horz" wrap="square" lIns="140113" tIns="140113" rIns="140113" bIns="140113" numCol="1" spcCol="1270" anchor="ctr" anchorCtr="0">
              <a:noAutofit/>
            </a:bodyPr>
            <a:lstStyle/>
            <a:p>
              <a:pPr algn="ctr" defTabSz="889000">
                <a:spcBef>
                  <a:spcPct val="0"/>
                </a:spcBef>
                <a:spcAft>
                  <a:spcPts val="600"/>
                </a:spcAft>
              </a:pPr>
              <a:r>
                <a:rPr lang="en-US" dirty="0"/>
                <a:t>Utilize Net Price Calculators</a:t>
              </a:r>
            </a:p>
            <a:p>
              <a:pPr algn="ctr" defTabSz="889000">
                <a:lnSpc>
                  <a:spcPct val="90000"/>
                </a:lnSpc>
                <a:spcBef>
                  <a:spcPct val="0"/>
                </a:spcBef>
                <a:spcAft>
                  <a:spcPct val="35000"/>
                </a:spcAft>
              </a:pPr>
              <a:r>
                <a:rPr lang="en-US" sz="1200" b="1" dirty="0"/>
                <a:t>collegecost.ed.gov</a:t>
              </a:r>
            </a:p>
          </p:txBody>
        </p:sp>
      </p:grpSp>
      <p:sp>
        <p:nvSpPr>
          <p:cNvPr id="5" name="Freeform: Shape 22">
            <a:extLst>
              <a:ext uri="{FF2B5EF4-FFF2-40B4-BE49-F238E27FC236}">
                <a16:creationId xmlns:a16="http://schemas.microsoft.com/office/drawing/2014/main" id="{20818AA2-3ECB-0F2B-804B-B02B4EC30F40}"/>
              </a:ext>
            </a:extLst>
          </p:cNvPr>
          <p:cNvSpPr>
            <a:spLocks noChangeAspect="1"/>
          </p:cNvSpPr>
          <p:nvPr/>
        </p:nvSpPr>
        <p:spPr>
          <a:xfrm>
            <a:off x="2891704" y="2558635"/>
            <a:ext cx="2153391" cy="999788"/>
          </a:xfrm>
          <a:custGeom>
            <a:avLst/>
            <a:gdLst>
              <a:gd name="connsiteX0" fmla="*/ 0 w 2349599"/>
              <a:gd name="connsiteY0" fmla="*/ 195804 h 1174799"/>
              <a:gd name="connsiteX1" fmla="*/ 195804 w 2349599"/>
              <a:gd name="connsiteY1" fmla="*/ 0 h 1174799"/>
              <a:gd name="connsiteX2" fmla="*/ 2153795 w 2349599"/>
              <a:gd name="connsiteY2" fmla="*/ 0 h 1174799"/>
              <a:gd name="connsiteX3" fmla="*/ 2349599 w 2349599"/>
              <a:gd name="connsiteY3" fmla="*/ 195804 h 1174799"/>
              <a:gd name="connsiteX4" fmla="*/ 2349599 w 2349599"/>
              <a:gd name="connsiteY4" fmla="*/ 978995 h 1174799"/>
              <a:gd name="connsiteX5" fmla="*/ 2153795 w 2349599"/>
              <a:gd name="connsiteY5" fmla="*/ 1174799 h 1174799"/>
              <a:gd name="connsiteX6" fmla="*/ 195804 w 2349599"/>
              <a:gd name="connsiteY6" fmla="*/ 1174799 h 1174799"/>
              <a:gd name="connsiteX7" fmla="*/ 0 w 2349599"/>
              <a:gd name="connsiteY7" fmla="*/ 978995 h 1174799"/>
              <a:gd name="connsiteX8" fmla="*/ 0 w 2349599"/>
              <a:gd name="connsiteY8" fmla="*/ 195804 h 1174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49599" h="1174799">
                <a:moveTo>
                  <a:pt x="0" y="195804"/>
                </a:moveTo>
                <a:cubicBezTo>
                  <a:pt x="0" y="87664"/>
                  <a:pt x="87664" y="0"/>
                  <a:pt x="195804" y="0"/>
                </a:cubicBezTo>
                <a:lnTo>
                  <a:pt x="2153795" y="0"/>
                </a:lnTo>
                <a:cubicBezTo>
                  <a:pt x="2261935" y="0"/>
                  <a:pt x="2349599" y="87664"/>
                  <a:pt x="2349599" y="195804"/>
                </a:cubicBezTo>
                <a:lnTo>
                  <a:pt x="2349599" y="978995"/>
                </a:lnTo>
                <a:cubicBezTo>
                  <a:pt x="2349599" y="1087135"/>
                  <a:pt x="2261935" y="1174799"/>
                  <a:pt x="2153795" y="1174799"/>
                </a:cubicBezTo>
                <a:lnTo>
                  <a:pt x="195804" y="1174799"/>
                </a:lnTo>
                <a:cubicBezTo>
                  <a:pt x="87664" y="1174799"/>
                  <a:pt x="0" y="1087135"/>
                  <a:pt x="0" y="978995"/>
                </a:cubicBezTo>
                <a:lnTo>
                  <a:pt x="0" y="195804"/>
                </a:lnTo>
                <a:close/>
              </a:path>
            </a:pathLst>
          </a:custGeom>
          <a:solidFill>
            <a:srgbClr val="41762C"/>
          </a:solidFill>
          <a:ln>
            <a:noFill/>
          </a:ln>
        </p:spPr>
        <p:style>
          <a:lnRef idx="2">
            <a:schemeClr val="lt1">
              <a:hueOff val="0"/>
              <a:satOff val="0"/>
              <a:lumOff val="0"/>
              <a:alphaOff val="0"/>
            </a:schemeClr>
          </a:lnRef>
          <a:fillRef idx="1">
            <a:scrgbClr r="0" g="0" b="0"/>
          </a:fillRef>
          <a:effectRef idx="0">
            <a:schemeClr val="accent6">
              <a:hueOff val="0"/>
              <a:satOff val="0"/>
              <a:lumOff val="0"/>
              <a:alphaOff val="0"/>
            </a:schemeClr>
          </a:effectRef>
          <a:fontRef idx="minor">
            <a:schemeClr val="lt1"/>
          </a:fontRef>
        </p:style>
        <p:txBody>
          <a:bodyPr spcFirstLastPara="0" vert="horz" wrap="square" lIns="133549" tIns="133549" rIns="133549" bIns="133549" numCol="1" spcCol="1270" anchor="ctr" anchorCtr="0">
            <a:noAutofit/>
          </a:bodyPr>
          <a:lstStyle/>
          <a:p>
            <a:pPr algn="ctr" defTabSz="889000">
              <a:spcBef>
                <a:spcPct val="0"/>
              </a:spcBef>
              <a:spcAft>
                <a:spcPts val="600"/>
              </a:spcAft>
            </a:pPr>
            <a:r>
              <a:rPr lang="en-US" dirty="0"/>
              <a:t>Continue to Explore Scholarships</a:t>
            </a:r>
          </a:p>
        </p:txBody>
      </p:sp>
    </p:spTree>
    <p:extLst>
      <p:ext uri="{BB962C8B-B14F-4D97-AF65-F5344CB8AC3E}">
        <p14:creationId xmlns:p14="http://schemas.microsoft.com/office/powerpoint/2010/main" val="2027068568"/>
      </p:ext>
    </p:extLst>
  </p:cSld>
  <p:clrMapOvr>
    <a:masterClrMapping/>
  </p:clrMapOvr>
  <p:transition spd="slow">
    <p:wipe dir="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BA19ADF0-A8B8-F687-979A-36C9F91C905A}"/>
              </a:ext>
            </a:extLst>
          </p:cNvPr>
          <p:cNvPicPr>
            <a:picLocks noGrp="1" noChangeAspect="1"/>
          </p:cNvPicPr>
          <p:nvPr>
            <p:ph sz="half" idx="1"/>
          </p:nvPr>
        </p:nvPicPr>
        <p:blipFill>
          <a:blip r:embed="rId2" cstate="email">
            <a:extLst>
              <a:ext uri="{28A0092B-C50C-407E-A947-70E740481C1C}">
                <a14:useLocalDpi xmlns:a14="http://schemas.microsoft.com/office/drawing/2010/main"/>
              </a:ext>
            </a:extLst>
          </a:blip>
          <a:stretch>
            <a:fillRect/>
          </a:stretch>
        </p:blipFill>
        <p:spPr>
          <a:xfrm>
            <a:off x="462116" y="60207"/>
            <a:ext cx="5338915" cy="6748315"/>
          </a:xfrm>
        </p:spPr>
      </p:pic>
      <p:sp>
        <p:nvSpPr>
          <p:cNvPr id="7" name="Content Placeholder 6">
            <a:extLst>
              <a:ext uri="{FF2B5EF4-FFF2-40B4-BE49-F238E27FC236}">
                <a16:creationId xmlns:a16="http://schemas.microsoft.com/office/drawing/2014/main" id="{159D6113-F54C-DA93-C4BD-BA1AB23327B1}"/>
              </a:ext>
            </a:extLst>
          </p:cNvPr>
          <p:cNvSpPr>
            <a:spLocks noGrp="1"/>
          </p:cNvSpPr>
          <p:nvPr>
            <p:ph sz="half" idx="2"/>
          </p:nvPr>
        </p:nvSpPr>
        <p:spPr/>
        <p:txBody>
          <a:bodyPr>
            <a:normAutofit lnSpcReduction="10000"/>
          </a:bodyPr>
          <a:lstStyle/>
          <a:p>
            <a:pPr marL="0" indent="0">
              <a:buNone/>
            </a:pPr>
            <a:r>
              <a:rPr lang="en-US" sz="1800" dirty="0">
                <a:solidFill>
                  <a:srgbClr val="000000"/>
                </a:solidFill>
                <a:effectLst/>
                <a:latin typeface="Calibri" panose="020F0502020204030204" pitchFamily="34" charset="0"/>
                <a:ea typeface="Calibri" panose="020F0502020204030204" pitchFamily="34" charset="0"/>
              </a:rPr>
              <a:t>Join </a:t>
            </a:r>
            <a:r>
              <a:rPr lang="en-US" sz="1800" dirty="0">
                <a:solidFill>
                  <a:srgbClr val="000000"/>
                </a:solidFill>
                <a:latin typeface="Calibri" panose="020F0502020204030204" pitchFamily="34" charset="0"/>
                <a:ea typeface="Calibri" panose="020F0502020204030204" pitchFamily="34" charset="0"/>
              </a:rPr>
              <a:t>Tiffanie DeVan, for a </a:t>
            </a:r>
            <a:r>
              <a:rPr lang="en-US" sz="1800" dirty="0">
                <a:solidFill>
                  <a:srgbClr val="000000"/>
                </a:solidFill>
                <a:effectLst/>
                <a:latin typeface="Calibri" panose="020F0502020204030204" pitchFamily="34" charset="0"/>
                <a:ea typeface="Calibri" panose="020F0502020204030204" pitchFamily="34" charset="0"/>
              </a:rPr>
              <a:t>virtual Financial Aid Night presentation. </a:t>
            </a:r>
          </a:p>
          <a:p>
            <a:pPr marL="0" indent="0">
              <a:buNone/>
            </a:pPr>
            <a:r>
              <a:rPr lang="en-US" sz="1800" dirty="0">
                <a:solidFill>
                  <a:srgbClr val="000000"/>
                </a:solidFill>
                <a:effectLst/>
                <a:latin typeface="Calibri" panose="020F0502020204030204" pitchFamily="34" charset="0"/>
                <a:ea typeface="Calibri" panose="020F0502020204030204" pitchFamily="34" charset="0"/>
              </a:rPr>
              <a:t> This presentation provides an early understanding of the financial aid process. Participants will gain an understanding of the types and sources of aid available to help cover the cost of attendance at post-secondary schools. Participants will also learn how to apply for financial aid, including the Free Application for Federal Student Aid (FAFSA</a:t>
            </a:r>
            <a:r>
              <a:rPr lang="en-US" sz="1800" baseline="30000" dirty="0">
                <a:solidFill>
                  <a:srgbClr val="000000"/>
                </a:solidFill>
                <a:effectLst/>
                <a:latin typeface="Calibri" panose="020F0502020204030204" pitchFamily="34" charset="0"/>
                <a:ea typeface="Calibri" panose="020F0502020204030204" pitchFamily="34" charset="0"/>
              </a:rPr>
              <a:t>®</a:t>
            </a:r>
            <a:r>
              <a:rPr lang="en-US" sz="1800" dirty="0">
                <a:solidFill>
                  <a:srgbClr val="000000"/>
                </a:solidFill>
                <a:effectLst/>
                <a:latin typeface="Calibri" panose="020F0502020204030204" pitchFamily="34" charset="0"/>
                <a:ea typeface="Calibri" panose="020F0502020204030204" pitchFamily="34" charset="0"/>
              </a:rPr>
              <a:t>), which is required to determine eligibility for most student aid programs, such as the Pennsylvania State Grant, Federal Pell Grant, institutional awards, and federal student and parent loans.</a:t>
            </a:r>
            <a:endParaRPr lang="en-US" sz="1800" dirty="0">
              <a:effectLst/>
              <a:latin typeface="Calibri" panose="020F0502020204030204" pitchFamily="34" charset="0"/>
              <a:ea typeface="Calibri" panose="020F0502020204030204" pitchFamily="34" charset="0"/>
            </a:endParaRPr>
          </a:p>
          <a:p>
            <a:pPr marL="0" indent="0">
              <a:buNone/>
            </a:pPr>
            <a:r>
              <a:rPr lang="en-US" sz="1800" dirty="0">
                <a:effectLst/>
                <a:latin typeface="Calibri" panose="020F0502020204030204" pitchFamily="34" charset="0"/>
                <a:ea typeface="Calibri" panose="020F0502020204030204" pitchFamily="34" charset="0"/>
              </a:rPr>
              <a:t>Special guest, Amanda Campbell from the Schuylkill Area Community Foundation.  Amanda will share information about scholarship opportunities specific to students in Schuylkill County.  </a:t>
            </a:r>
            <a:endParaRPr lang="en-US" dirty="0"/>
          </a:p>
        </p:txBody>
      </p:sp>
      <p:sp>
        <p:nvSpPr>
          <p:cNvPr id="2" name="Shape 853">
            <a:extLst>
              <a:ext uri="{FF2B5EF4-FFF2-40B4-BE49-F238E27FC236}">
                <a16:creationId xmlns:a16="http://schemas.microsoft.com/office/drawing/2014/main" id="{0CE2217F-7222-9106-1C56-32694EAA488B}"/>
              </a:ext>
            </a:extLst>
          </p:cNvPr>
          <p:cNvSpPr txBox="1">
            <a:spLocks noGrp="1"/>
          </p:cNvSpPr>
          <p:nvPr>
            <p:ph type="title"/>
          </p:nvPr>
        </p:nvSpPr>
        <p:spPr>
          <a:xfrm>
            <a:off x="6532304" y="458929"/>
            <a:ext cx="4689987" cy="576648"/>
          </a:xfrm>
        </p:spPr>
        <p:txBody>
          <a:bodyPr anchor="b">
            <a:normAutofit/>
          </a:bodyPr>
          <a:lstStyle/>
          <a:p>
            <a:pPr lvl="0">
              <a:lnSpc>
                <a:spcPct val="90000"/>
              </a:lnSpc>
            </a:pPr>
            <a:r>
              <a:rPr lang="en-US" sz="3300" dirty="0"/>
              <a:t>Schuylkill County</a:t>
            </a:r>
          </a:p>
        </p:txBody>
      </p:sp>
      <p:sp>
        <p:nvSpPr>
          <p:cNvPr id="3" name="Text Placeholder 6">
            <a:extLst>
              <a:ext uri="{FF2B5EF4-FFF2-40B4-BE49-F238E27FC236}">
                <a16:creationId xmlns:a16="http://schemas.microsoft.com/office/drawing/2014/main" id="{18D51BDD-1E49-A966-44A0-FBF60EFA2463}"/>
              </a:ext>
            </a:extLst>
          </p:cNvPr>
          <p:cNvSpPr>
            <a:spLocks noGrp="1"/>
          </p:cNvSpPr>
          <p:nvPr>
            <p:ph type="body" sz="quarter" idx="14"/>
          </p:nvPr>
        </p:nvSpPr>
        <p:spPr>
          <a:xfrm rot="10800000" flipV="1">
            <a:off x="6007513" y="172377"/>
            <a:ext cx="5410199" cy="371025"/>
          </a:xfrm>
        </p:spPr>
        <p:txBody>
          <a:bodyPr/>
          <a:lstStyle/>
          <a:p>
            <a:pPr algn="ctr"/>
            <a:r>
              <a:rPr lang="en-US" dirty="0"/>
              <a:t>Virtual Financial Aid Night Presentation </a:t>
            </a:r>
          </a:p>
        </p:txBody>
      </p:sp>
    </p:spTree>
    <p:extLst>
      <p:ext uri="{BB962C8B-B14F-4D97-AF65-F5344CB8AC3E}">
        <p14:creationId xmlns:p14="http://schemas.microsoft.com/office/powerpoint/2010/main" val="427042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ln w="28575">
            <a:noFill/>
          </a:ln>
        </p:spPr>
        <p:txBody>
          <a:bodyPr>
            <a:normAutofit/>
          </a:bodyPr>
          <a:lstStyle/>
          <a:p>
            <a:r>
              <a:rPr lang="en-US" dirty="0"/>
              <a:t>Financial Aid Basics</a:t>
            </a:r>
            <a:endParaRPr lang="en-US" b="1" dirty="0"/>
          </a:p>
        </p:txBody>
      </p:sp>
      <p:sp>
        <p:nvSpPr>
          <p:cNvPr id="9" name="Content Placeholder 2"/>
          <p:cNvSpPr>
            <a:spLocks noGrp="1"/>
          </p:cNvSpPr>
          <p:nvPr>
            <p:ph idx="1"/>
          </p:nvPr>
        </p:nvSpPr>
        <p:spPr>
          <a:xfrm>
            <a:off x="609600" y="1646237"/>
            <a:ext cx="5181600" cy="4830763"/>
          </a:xfrm>
          <a:noFill/>
        </p:spPr>
        <p:txBody>
          <a:bodyPr>
            <a:noAutofit/>
          </a:bodyPr>
          <a:lstStyle/>
          <a:p>
            <a:pPr marL="0" indent="0" algn="ctr">
              <a:lnSpc>
                <a:spcPct val="90000"/>
              </a:lnSpc>
              <a:spcBef>
                <a:spcPts val="1272"/>
              </a:spcBef>
              <a:buNone/>
            </a:pPr>
            <a:r>
              <a:rPr lang="en-US" sz="1800" b="1" u="sng" dirty="0">
                <a:solidFill>
                  <a:srgbClr val="0000FF"/>
                </a:solidFill>
              </a:rPr>
              <a:t>Cost of Attendance(COA):</a:t>
            </a:r>
            <a:r>
              <a:rPr lang="en-US" sz="1800" b="1" dirty="0">
                <a:solidFill>
                  <a:srgbClr val="0000FF"/>
                </a:solidFill>
              </a:rPr>
              <a:t> </a:t>
            </a:r>
          </a:p>
          <a:p>
            <a:pPr marL="0" indent="0">
              <a:lnSpc>
                <a:spcPct val="90000"/>
              </a:lnSpc>
              <a:spcBef>
                <a:spcPts val="1272"/>
              </a:spcBef>
              <a:buNone/>
            </a:pPr>
            <a:r>
              <a:rPr lang="en-US" sz="1800" dirty="0"/>
              <a:t>Costs that the student can expect to incur during a specific academic school year</a:t>
            </a:r>
            <a:endParaRPr lang="en-US" sz="1600" b="1" u="sng" dirty="0">
              <a:solidFill>
                <a:srgbClr val="AA2064"/>
              </a:solidFill>
            </a:endParaRPr>
          </a:p>
          <a:p>
            <a:pPr>
              <a:spcBef>
                <a:spcPts val="1272"/>
              </a:spcBef>
            </a:pPr>
            <a:r>
              <a:rPr lang="en-US" sz="1800" b="1" dirty="0">
                <a:solidFill>
                  <a:srgbClr val="7030A0"/>
                </a:solidFill>
              </a:rPr>
              <a:t>Direct costs: </a:t>
            </a:r>
            <a:r>
              <a:rPr lang="en-US" sz="1800" dirty="0"/>
              <a:t>billed by the school</a:t>
            </a:r>
          </a:p>
          <a:p>
            <a:pPr>
              <a:spcBef>
                <a:spcPts val="1272"/>
              </a:spcBef>
            </a:pPr>
            <a:r>
              <a:rPr lang="en-US" sz="1800" b="1" dirty="0">
                <a:solidFill>
                  <a:srgbClr val="008000"/>
                </a:solidFill>
              </a:rPr>
              <a:t>Indirect costs</a:t>
            </a:r>
            <a:r>
              <a:rPr lang="en-US" sz="1800" b="1" dirty="0">
                <a:solidFill>
                  <a:srgbClr val="088877"/>
                </a:solidFill>
              </a:rPr>
              <a:t>: </a:t>
            </a:r>
            <a:r>
              <a:rPr lang="en-US" sz="1800" dirty="0"/>
              <a:t>not included in bill but may be incurred</a:t>
            </a:r>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772401" y="0"/>
            <a:ext cx="2266405"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Content Placeholder 2"/>
          <p:cNvSpPr txBox="1">
            <a:spLocks/>
          </p:cNvSpPr>
          <p:nvPr/>
        </p:nvSpPr>
        <p:spPr>
          <a:xfrm>
            <a:off x="6823432" y="1608452"/>
            <a:ext cx="5072912" cy="2030860"/>
          </a:xfrm>
          <a:prstGeom prst="rect">
            <a:avLst/>
          </a:prstGeom>
          <a:noFill/>
          <a:ln>
            <a:solidFill>
              <a:srgbClr val="7030A0"/>
            </a:solidFill>
          </a:ln>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lnSpc>
                <a:spcPct val="90000"/>
              </a:lnSpc>
              <a:spcBef>
                <a:spcPts val="1272"/>
              </a:spcBef>
              <a:buNone/>
            </a:pPr>
            <a:r>
              <a:rPr lang="en-US" sz="1800" b="1" u="sng" dirty="0">
                <a:solidFill>
                  <a:srgbClr val="0000FF"/>
                </a:solidFill>
              </a:rPr>
              <a:t>Student Aid Index (SAI) </a:t>
            </a:r>
          </a:p>
          <a:p>
            <a:pPr>
              <a:lnSpc>
                <a:spcPct val="90000"/>
              </a:lnSpc>
              <a:spcBef>
                <a:spcPts val="1272"/>
              </a:spcBef>
            </a:pPr>
            <a:r>
              <a:rPr lang="en-US" sz="1800" dirty="0"/>
              <a:t>Used to determine eligibility for need-based aid. </a:t>
            </a:r>
          </a:p>
          <a:p>
            <a:pPr>
              <a:lnSpc>
                <a:spcPct val="90000"/>
              </a:lnSpc>
              <a:spcBef>
                <a:spcPts val="1272"/>
              </a:spcBef>
            </a:pPr>
            <a:r>
              <a:rPr lang="en-US" sz="1800" dirty="0"/>
              <a:t>Based on information received from the Free Application From Federal Student Aid (FAFSA)</a:t>
            </a:r>
          </a:p>
          <a:p>
            <a:pPr marL="0" indent="0">
              <a:lnSpc>
                <a:spcPct val="90000"/>
              </a:lnSpc>
              <a:spcBef>
                <a:spcPts val="1272"/>
              </a:spcBef>
              <a:buNone/>
            </a:pPr>
            <a:endParaRPr lang="en-US" sz="1800" dirty="0"/>
          </a:p>
          <a:p>
            <a:pPr marL="0" indent="0" algn="ctr">
              <a:lnSpc>
                <a:spcPct val="90000"/>
              </a:lnSpc>
              <a:spcBef>
                <a:spcPts val="1272"/>
              </a:spcBef>
              <a:buNone/>
            </a:pPr>
            <a:endParaRPr lang="en-US" sz="1800" b="1" dirty="0"/>
          </a:p>
          <a:p>
            <a:pPr marL="0" indent="0" algn="ctr">
              <a:lnSpc>
                <a:spcPct val="90000"/>
              </a:lnSpc>
              <a:spcBef>
                <a:spcPts val="1272"/>
              </a:spcBef>
              <a:buNone/>
            </a:pPr>
            <a:endParaRPr lang="en-US" sz="1800" b="1" dirty="0"/>
          </a:p>
          <a:p>
            <a:pPr marL="0" indent="0" algn="ctr">
              <a:lnSpc>
                <a:spcPct val="90000"/>
              </a:lnSpc>
              <a:spcBef>
                <a:spcPts val="1272"/>
              </a:spcBef>
              <a:buNone/>
            </a:pPr>
            <a:endParaRPr lang="en-US" sz="1800" b="1" dirty="0"/>
          </a:p>
          <a:p>
            <a:pPr marL="0" indent="0" algn="ctr">
              <a:lnSpc>
                <a:spcPct val="90000"/>
              </a:lnSpc>
              <a:spcBef>
                <a:spcPts val="1272"/>
              </a:spcBef>
              <a:buNone/>
            </a:pPr>
            <a:endParaRPr lang="en-US" sz="1800" b="1" dirty="0"/>
          </a:p>
          <a:p>
            <a:pPr marL="0" indent="0" algn="ctr">
              <a:lnSpc>
                <a:spcPct val="90000"/>
              </a:lnSpc>
              <a:spcBef>
                <a:spcPts val="1272"/>
              </a:spcBef>
              <a:buNone/>
            </a:pPr>
            <a:endParaRPr lang="en-US" sz="1800" b="1" u="sng" dirty="0">
              <a:solidFill>
                <a:srgbClr val="004C9A"/>
              </a:solidFill>
            </a:endParaRPr>
          </a:p>
          <a:p>
            <a:pPr lvl="1">
              <a:lnSpc>
                <a:spcPct val="90000"/>
              </a:lnSpc>
              <a:spcBef>
                <a:spcPts val="1272"/>
              </a:spcBef>
            </a:pPr>
            <a:endParaRPr lang="en-US" sz="1800" dirty="0"/>
          </a:p>
        </p:txBody>
      </p:sp>
      <p:sp>
        <p:nvSpPr>
          <p:cNvPr id="2" name="Rectangle 1"/>
          <p:cNvSpPr/>
          <p:nvPr/>
        </p:nvSpPr>
        <p:spPr>
          <a:xfrm>
            <a:off x="6976729" y="3962400"/>
            <a:ext cx="4300871" cy="1921552"/>
          </a:xfrm>
          <a:prstGeom prst="rect">
            <a:avLst/>
          </a:prstGeom>
          <a:noFill/>
        </p:spPr>
        <p:txBody>
          <a:bodyPr wrap="square">
            <a:spAutoFit/>
          </a:bodyPr>
          <a:lstStyle/>
          <a:p>
            <a:pPr algn="ctr">
              <a:lnSpc>
                <a:spcPct val="90000"/>
              </a:lnSpc>
              <a:spcBef>
                <a:spcPts val="1272"/>
              </a:spcBef>
            </a:pPr>
            <a:r>
              <a:rPr lang="en-US" b="1" u="sng" dirty="0">
                <a:solidFill>
                  <a:srgbClr val="0000FF"/>
                </a:solidFill>
              </a:rPr>
              <a:t>Financial Need = COA – SAI</a:t>
            </a:r>
            <a:r>
              <a:rPr lang="en-US" b="1" dirty="0">
                <a:solidFill>
                  <a:srgbClr val="0000FF"/>
                </a:solidFill>
              </a:rPr>
              <a:t>  </a:t>
            </a:r>
          </a:p>
          <a:p>
            <a:pPr marL="285750" indent="-285750">
              <a:lnSpc>
                <a:spcPct val="90000"/>
              </a:lnSpc>
              <a:spcBef>
                <a:spcPts val="1272"/>
              </a:spcBef>
              <a:buFont typeface="Arial" panose="020B0604020202020204" pitchFamily="34" charset="0"/>
              <a:buChar char="•"/>
            </a:pPr>
            <a:r>
              <a:rPr lang="en-US" dirty="0"/>
              <a:t>Schools will determine need after reviewing financial aid applications</a:t>
            </a:r>
          </a:p>
          <a:p>
            <a:pPr marL="285750" indent="-285750">
              <a:lnSpc>
                <a:spcPct val="90000"/>
              </a:lnSpc>
              <a:spcBef>
                <a:spcPts val="1272"/>
              </a:spcBef>
              <a:buFont typeface="Arial" panose="020B0604020202020204" pitchFamily="34" charset="0"/>
              <a:buChar char="•"/>
            </a:pPr>
            <a:r>
              <a:rPr lang="en-US" dirty="0"/>
              <a:t>Schools determine aid based on need, eligibility &amp; available funding at their schools</a:t>
            </a:r>
          </a:p>
        </p:txBody>
      </p:sp>
      <p:sp>
        <p:nvSpPr>
          <p:cNvPr id="7" name="Content Placeholder 2"/>
          <p:cNvSpPr txBox="1">
            <a:spLocks/>
          </p:cNvSpPr>
          <p:nvPr/>
        </p:nvSpPr>
        <p:spPr>
          <a:xfrm>
            <a:off x="609600" y="3962400"/>
            <a:ext cx="5181600" cy="2667000"/>
          </a:xfrm>
          <a:prstGeom prst="rect">
            <a:avLst/>
          </a:prstGeom>
          <a:ln>
            <a:solidFill>
              <a:schemeClr val="tx1"/>
            </a:solidFill>
          </a:ln>
        </p:spPr>
        <p:txBody>
          <a:bodyPr>
            <a:normAutofit/>
          </a:bodyPr>
          <a:lstStyle>
            <a:lvl1pPr marL="342900" indent="-342900" algn="l" defTabSz="914400" rtl="0" eaLnBrk="1" latinLnBrk="0" hangingPunct="1">
              <a:lnSpc>
                <a:spcPct val="90000"/>
              </a:lnSpc>
              <a:spcBef>
                <a:spcPts val="650"/>
              </a:spcBef>
              <a:spcAft>
                <a:spcPts val="300"/>
              </a:spcAft>
              <a:buClr>
                <a:srgbClr val="088877"/>
              </a:buClr>
              <a:buFont typeface="Arial" pitchFamily="34" charset="0"/>
              <a:buChar char="•"/>
              <a:defRPr sz="2800" kern="1200">
                <a:solidFill>
                  <a:schemeClr val="tx1"/>
                </a:solidFill>
                <a:latin typeface="Arial"/>
                <a:ea typeface="+mn-ea"/>
                <a:cs typeface="Arial"/>
              </a:defRPr>
            </a:lvl1pPr>
            <a:lvl2pPr marL="742950" indent="-285750" algn="l" defTabSz="914400" rtl="0" eaLnBrk="1" latinLnBrk="0" hangingPunct="1">
              <a:lnSpc>
                <a:spcPct val="90000"/>
              </a:lnSpc>
              <a:spcBef>
                <a:spcPts val="300"/>
              </a:spcBef>
              <a:spcAft>
                <a:spcPts val="300"/>
              </a:spcAft>
              <a:buClr>
                <a:srgbClr val="088877"/>
              </a:buClr>
              <a:buFont typeface="Lucida Grande"/>
              <a:buChar char="»"/>
              <a:defRPr sz="2400" kern="1200">
                <a:solidFill>
                  <a:schemeClr val="tx1"/>
                </a:solidFill>
                <a:latin typeface="Arial"/>
                <a:ea typeface="+mn-ea"/>
                <a:cs typeface="Arial"/>
              </a:defRPr>
            </a:lvl2pPr>
            <a:lvl3pPr marL="1143000" indent="-228600" algn="l" defTabSz="914400" rtl="0" eaLnBrk="1" latinLnBrk="0" hangingPunct="1">
              <a:lnSpc>
                <a:spcPct val="90000"/>
              </a:lnSpc>
              <a:spcBef>
                <a:spcPts val="300"/>
              </a:spcBef>
              <a:spcAft>
                <a:spcPts val="300"/>
              </a:spcAft>
              <a:buClr>
                <a:srgbClr val="088877"/>
              </a:buClr>
              <a:buSzPct val="80000"/>
              <a:buFont typeface="Lucida Grande"/>
              <a:buChar char="◦"/>
              <a:defRPr sz="2400" kern="1200">
                <a:solidFill>
                  <a:schemeClr val="tx1"/>
                </a:solidFill>
                <a:latin typeface="Arial"/>
                <a:ea typeface="+mn-ea"/>
                <a:cs typeface="Arial"/>
              </a:defRPr>
            </a:lvl3pPr>
            <a:lvl4pPr marL="1600200" indent="-228600" algn="l" defTabSz="914400" rtl="0" eaLnBrk="1" latinLnBrk="0" hangingPunct="1">
              <a:lnSpc>
                <a:spcPct val="90000"/>
              </a:lnSpc>
              <a:spcBef>
                <a:spcPts val="300"/>
              </a:spcBef>
              <a:spcAft>
                <a:spcPts val="300"/>
              </a:spcAft>
              <a:buClr>
                <a:srgbClr val="088877"/>
              </a:buClr>
              <a:buSzPct val="70000"/>
              <a:buFont typeface="Lucida Grande"/>
              <a:buChar char="►"/>
              <a:defRPr sz="2000" kern="1200">
                <a:solidFill>
                  <a:schemeClr val="tx1"/>
                </a:solidFill>
                <a:latin typeface="Arial"/>
                <a:ea typeface="+mn-ea"/>
                <a:cs typeface="Arial"/>
              </a:defRPr>
            </a:lvl4pPr>
            <a:lvl5pPr marL="2057400" indent="-228600" algn="l" defTabSz="914400" rtl="0" eaLnBrk="1" latinLnBrk="0" hangingPunct="1">
              <a:lnSpc>
                <a:spcPct val="90000"/>
              </a:lnSpc>
              <a:spcBef>
                <a:spcPts val="300"/>
              </a:spcBef>
              <a:spcAft>
                <a:spcPts val="300"/>
              </a:spcAft>
              <a:buClr>
                <a:srgbClr val="088877"/>
              </a:buClr>
              <a:buFont typeface="Arial"/>
              <a:buChar char="•"/>
              <a:defRPr sz="2000" kern="1200">
                <a:solidFill>
                  <a:schemeClr val="tx1"/>
                </a:solidFill>
                <a:latin typeface="Arial"/>
                <a:ea typeface="+mn-ea"/>
                <a:cs typeface="Arial"/>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1800" b="1" dirty="0"/>
              <a:t>School costs include:</a:t>
            </a:r>
          </a:p>
          <a:p>
            <a:pPr lvl="1">
              <a:buFont typeface="Wingdings" panose="05000000000000000000" pitchFamily="2" charset="2"/>
              <a:buChar char="§"/>
            </a:pPr>
            <a:r>
              <a:rPr lang="en-US" sz="1800" b="1" dirty="0">
                <a:solidFill>
                  <a:srgbClr val="7030A0"/>
                </a:solidFill>
              </a:rPr>
              <a:t>Tuition and fees</a:t>
            </a:r>
          </a:p>
          <a:p>
            <a:pPr lvl="1">
              <a:buFont typeface="Wingdings" panose="05000000000000000000" pitchFamily="2" charset="2"/>
              <a:buChar char="§"/>
            </a:pPr>
            <a:r>
              <a:rPr lang="en-US" sz="1800" b="1" dirty="0">
                <a:solidFill>
                  <a:srgbClr val="7030A0"/>
                </a:solidFill>
              </a:rPr>
              <a:t>Housing &amp; Food</a:t>
            </a:r>
          </a:p>
          <a:p>
            <a:pPr lvl="1">
              <a:buFont typeface="Wingdings" panose="05000000000000000000" pitchFamily="2" charset="2"/>
              <a:buChar char="§"/>
            </a:pPr>
            <a:r>
              <a:rPr lang="en-US" sz="1800" b="1" dirty="0">
                <a:solidFill>
                  <a:srgbClr val="008000"/>
                </a:solidFill>
              </a:rPr>
              <a:t>Books and supplies</a:t>
            </a:r>
          </a:p>
          <a:p>
            <a:pPr lvl="1">
              <a:buFont typeface="Wingdings" panose="05000000000000000000" pitchFamily="2" charset="2"/>
              <a:buChar char="§"/>
            </a:pPr>
            <a:r>
              <a:rPr lang="en-US" sz="1800" b="1" dirty="0">
                <a:solidFill>
                  <a:srgbClr val="008000"/>
                </a:solidFill>
              </a:rPr>
              <a:t>Transportation</a:t>
            </a:r>
          </a:p>
          <a:p>
            <a:pPr lvl="1">
              <a:buFont typeface="Wingdings" panose="05000000000000000000" pitchFamily="2" charset="2"/>
              <a:buChar char="§"/>
            </a:pPr>
            <a:r>
              <a:rPr lang="en-US" sz="1800" b="1" dirty="0">
                <a:solidFill>
                  <a:srgbClr val="008000"/>
                </a:solidFill>
              </a:rPr>
              <a:t>Miscellaneous living expenses</a:t>
            </a:r>
          </a:p>
          <a:p>
            <a:pPr lvl="1">
              <a:buFont typeface="Wingdings" panose="05000000000000000000" pitchFamily="2" charset="2"/>
              <a:buChar char="§"/>
            </a:pPr>
            <a:r>
              <a:rPr lang="en-US" sz="1800" b="1" dirty="0">
                <a:solidFill>
                  <a:srgbClr val="008000"/>
                </a:solidFill>
              </a:rPr>
              <a:t>Childcare, if necessary</a:t>
            </a:r>
          </a:p>
          <a:p>
            <a:endParaRPr lang="en-US" dirty="0"/>
          </a:p>
        </p:txBody>
      </p:sp>
    </p:spTree>
    <p:extLst>
      <p:ext uri="{BB962C8B-B14F-4D97-AF65-F5344CB8AC3E}">
        <p14:creationId xmlns:p14="http://schemas.microsoft.com/office/powerpoint/2010/main" val="1472916403"/>
      </p:ext>
    </p:extLst>
  </p:cSld>
  <p:clrMapOvr>
    <a:masterClrMapping/>
  </p:clrMapOvr>
  <p:transition spd="slow">
    <p:wipe dir="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8415314-904B-AF1B-2113-39A1B93A64B0}"/>
              </a:ext>
            </a:extLst>
          </p:cNvPr>
          <p:cNvSpPr>
            <a:spLocks noGrp="1"/>
          </p:cNvSpPr>
          <p:nvPr>
            <p:ph type="title" idx="4294967295"/>
          </p:nvPr>
        </p:nvSpPr>
        <p:spPr>
          <a:xfrm>
            <a:off x="334298" y="185108"/>
            <a:ext cx="11444748" cy="576263"/>
          </a:xfrm>
        </p:spPr>
        <p:txBody>
          <a:bodyPr>
            <a:normAutofit fontScale="90000"/>
          </a:bodyPr>
          <a:lstStyle/>
          <a:p>
            <a:pPr algn="ctr"/>
            <a:r>
              <a:rPr lang="en-US" dirty="0">
                <a:solidFill>
                  <a:schemeClr val="accent1"/>
                </a:solidFill>
              </a:rPr>
              <a:t>Webinar Series with PHEAA and ECYEH</a:t>
            </a:r>
          </a:p>
        </p:txBody>
      </p:sp>
      <p:sp>
        <p:nvSpPr>
          <p:cNvPr id="6" name="TextBox 5">
            <a:extLst>
              <a:ext uri="{FF2B5EF4-FFF2-40B4-BE49-F238E27FC236}">
                <a16:creationId xmlns:a16="http://schemas.microsoft.com/office/drawing/2014/main" id="{7BA81FBA-DC7B-B90B-BA66-CB7A05E6316C}"/>
              </a:ext>
            </a:extLst>
          </p:cNvPr>
          <p:cNvSpPr txBox="1"/>
          <p:nvPr/>
        </p:nvSpPr>
        <p:spPr>
          <a:xfrm>
            <a:off x="265471" y="761371"/>
            <a:ext cx="11661058" cy="1323439"/>
          </a:xfrm>
          <a:prstGeom prst="rect">
            <a:avLst/>
          </a:prstGeom>
          <a:solidFill>
            <a:schemeClr val="accent1">
              <a:lumMod val="50000"/>
            </a:schemeClr>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rPr>
              <a:t>Pennsylvania Higher Education Assistance Agency (PHEAA) and Education for Children and Youth Experiencing Homelessness (ECYEH) are collaborating on a webinar series regarding Pennsylvania students experiencing homelessness. Join Tiffanie DeVan from PHEAA and Elizabeth Fortuner with ECYEH as they unpack the meaning of “homelessness” and provide resources that will help students navigate life beyond high school</a:t>
            </a:r>
            <a:endParaRPr kumimoji="0" lang="en-US" sz="2000" b="0" i="0" u="none" strike="noStrike" kern="1200" cap="none" spc="0" normalizeH="0" baseline="0" noProof="0" dirty="0">
              <a:ln>
                <a:noFill/>
              </a:ln>
              <a:solidFill>
                <a:srgbClr val="FFFFFF"/>
              </a:solidFill>
              <a:effectLst/>
              <a:uLnTx/>
              <a:uFillTx/>
              <a:latin typeface="Open Sans" panose="020B0604020202020204"/>
              <a:ea typeface="+mn-ea"/>
              <a:cs typeface="+mn-cs"/>
            </a:endParaRPr>
          </a:p>
        </p:txBody>
      </p:sp>
      <p:sp>
        <p:nvSpPr>
          <p:cNvPr id="8" name="Content Placeholder 6">
            <a:extLst>
              <a:ext uri="{FF2B5EF4-FFF2-40B4-BE49-F238E27FC236}">
                <a16:creationId xmlns:a16="http://schemas.microsoft.com/office/drawing/2014/main" id="{570B4D4E-7783-7C4C-0910-C66B36F30A6D}"/>
              </a:ext>
            </a:extLst>
          </p:cNvPr>
          <p:cNvSpPr txBox="1">
            <a:spLocks/>
          </p:cNvSpPr>
          <p:nvPr/>
        </p:nvSpPr>
        <p:spPr>
          <a:xfrm>
            <a:off x="412955" y="2241756"/>
            <a:ext cx="3559278" cy="4060722"/>
          </a:xfrm>
          <a:prstGeom prst="rect">
            <a:avLst/>
          </a:prstGeom>
          <a:ln>
            <a:solidFill>
              <a:schemeClr val="accent1"/>
            </a:solidFill>
          </a:ln>
        </p:spPr>
        <p:txBody>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b="0" i="0" kern="1200">
                <a:solidFill>
                  <a:schemeClr val="tx1">
                    <a:lumMod val="75000"/>
                    <a:lumOff val="25000"/>
                  </a:schemeClr>
                </a:solidFill>
                <a:latin typeface="+mn-lt"/>
                <a:ea typeface="+mn-ea"/>
                <a:cs typeface="+mn-cs"/>
              </a:defRPr>
            </a:lvl1pPr>
            <a:lvl2pPr marL="581025" indent="-238125" algn="l" defTabSz="914400" rtl="0" eaLnBrk="1" latinLnBrk="0" hangingPunct="1">
              <a:lnSpc>
                <a:spcPct val="100000"/>
              </a:lnSpc>
              <a:spcBef>
                <a:spcPts val="600"/>
              </a:spcBef>
              <a:buClr>
                <a:schemeClr val="accent2"/>
              </a:buClr>
              <a:buFont typeface="System Font Regular"/>
              <a:buChar char="–"/>
              <a:tabLst/>
              <a:defRPr sz="2000" b="0" i="0" kern="1200">
                <a:solidFill>
                  <a:schemeClr val="tx1">
                    <a:lumMod val="75000"/>
                    <a:lumOff val="25000"/>
                  </a:schemeClr>
                </a:solidFill>
                <a:latin typeface="+mn-lt"/>
                <a:ea typeface="+mn-ea"/>
                <a:cs typeface="+mn-cs"/>
              </a:defRPr>
            </a:lvl2pPr>
            <a:lvl3pPr marL="925513" indent="-238125" algn="l" defTabSz="914400" rtl="0" eaLnBrk="1" latinLnBrk="0" hangingPunct="1">
              <a:lnSpc>
                <a:spcPct val="100000"/>
              </a:lnSpc>
              <a:spcBef>
                <a:spcPts val="600"/>
              </a:spcBef>
              <a:buClr>
                <a:schemeClr val="accent2"/>
              </a:buClr>
              <a:buFont typeface="Arial" panose="020B0604020202020204" pitchFamily="34" charset="0"/>
              <a:buChar char="•"/>
              <a:tabLst/>
              <a:defRPr sz="2000" b="0" i="0" kern="1200">
                <a:solidFill>
                  <a:schemeClr val="tx1">
                    <a:lumMod val="75000"/>
                    <a:lumOff val="25000"/>
                  </a:schemeClr>
                </a:solidFill>
                <a:latin typeface="+mn-lt"/>
                <a:ea typeface="+mn-ea"/>
                <a:cs typeface="+mn-cs"/>
              </a:defRPr>
            </a:lvl3pPr>
            <a:lvl4pPr marL="1257300" indent="-225425" algn="l" defTabSz="914400" rtl="0" eaLnBrk="1" latinLnBrk="0" hangingPunct="1">
              <a:lnSpc>
                <a:spcPct val="100000"/>
              </a:lnSpc>
              <a:spcBef>
                <a:spcPts val="600"/>
              </a:spcBef>
              <a:buClr>
                <a:schemeClr val="accent2"/>
              </a:buClr>
              <a:buFont typeface="System Font Regular"/>
              <a:buChar char="–"/>
              <a:tabLst/>
              <a:defRPr sz="2000" b="0" i="0" kern="1200">
                <a:solidFill>
                  <a:schemeClr val="tx1">
                    <a:lumMod val="75000"/>
                    <a:lumOff val="25000"/>
                  </a:schemeClr>
                </a:solidFill>
                <a:latin typeface="+mn-lt"/>
                <a:ea typeface="+mn-ea"/>
                <a:cs typeface="+mn-cs"/>
              </a:defRPr>
            </a:lvl4pPr>
            <a:lvl5pPr marL="1601788" indent="-225425" algn="l" defTabSz="914400" rtl="0" eaLnBrk="1" latinLnBrk="0" hangingPunct="1">
              <a:lnSpc>
                <a:spcPct val="100000"/>
              </a:lnSpc>
              <a:spcBef>
                <a:spcPts val="600"/>
              </a:spcBef>
              <a:buClr>
                <a:schemeClr val="accent2"/>
              </a:buClr>
              <a:buFont typeface="Arial" panose="020B0604020202020204" pitchFamily="34" charset="0"/>
              <a:buChar char="•"/>
              <a:tabLst/>
              <a:defRPr sz="2000" b="0" i="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02A3E3"/>
              </a:buClr>
              <a:buSzTx/>
              <a:buFont typeface="Arial" panose="020B0604020202020204" pitchFamily="34" charset="0"/>
              <a:buNone/>
              <a:tabLst/>
              <a:defRPr/>
            </a:pPr>
            <a:r>
              <a:rPr kumimoji="0" lang="en-US" sz="2400" b="1" i="0" u="none" strike="noStrike" kern="100" cap="none" spc="0" normalizeH="0" baseline="0" noProof="0" dirty="0">
                <a:ln>
                  <a:noFill/>
                </a:ln>
                <a:solidFill>
                  <a:srgbClr val="000000">
                    <a:lumMod val="75000"/>
                    <a:lumOff val="25000"/>
                  </a:srgbClr>
                </a:solidFill>
                <a:effectLst/>
                <a:uLnTx/>
                <a:uFillTx/>
                <a:latin typeface="Times" panose="02020603050405020304" pitchFamily="18" charset="0"/>
                <a:ea typeface="Times New Roman" panose="02020603050405020304" pitchFamily="18" charset="0"/>
                <a:cs typeface="Times New Roman" panose="02020603050405020304" pitchFamily="18" charset="0"/>
              </a:rPr>
              <a:t>September 25, 2025</a:t>
            </a:r>
            <a:endParaRPr kumimoji="0" lang="en-US" sz="1800" b="1" i="0" u="none" strike="noStrike" kern="100" cap="none" spc="0" normalizeH="0" baseline="0" noProof="0" dirty="0">
              <a:ln>
                <a:noFill/>
              </a:ln>
              <a:solidFill>
                <a:srgbClr val="000000">
                  <a:lumMod val="75000"/>
                  <a:lumOff val="25000"/>
                </a:srgbClr>
              </a:solidFill>
              <a:effectLst/>
              <a:uLnTx/>
              <a:uFillTx/>
              <a:latin typeface="Times" panose="02020603050405020304" pitchFamily="18" charset="0"/>
              <a:ea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1000"/>
              </a:spcBef>
              <a:spcAft>
                <a:spcPts val="0"/>
              </a:spcAft>
              <a:buClr>
                <a:srgbClr val="02A3E3"/>
              </a:buClr>
              <a:buSzTx/>
              <a:buFont typeface="Arial" panose="020B0604020202020204" pitchFamily="34" charset="0"/>
              <a:buNone/>
              <a:tabLst/>
              <a:defRPr/>
            </a:pPr>
            <a:r>
              <a:rPr kumimoji="0" lang="en-US" sz="1800" b="1" i="0" u="none" strike="noStrike" kern="100" cap="none" spc="0" normalizeH="0" baseline="0" noProof="0" dirty="0">
                <a:ln>
                  <a:noFill/>
                </a:ln>
                <a:solidFill>
                  <a:srgbClr val="000000">
                    <a:lumMod val="75000"/>
                    <a:lumOff val="25000"/>
                  </a:srgbClr>
                </a:solidFill>
                <a:effectLst/>
                <a:uLnTx/>
                <a:uFillTx/>
                <a:latin typeface="Times" panose="02020603050405020304" pitchFamily="18" charset="0"/>
                <a:ea typeface="Times New Roman" panose="02020603050405020304" pitchFamily="18" charset="0"/>
                <a:cs typeface="Times New Roman" panose="02020603050405020304" pitchFamily="18" charset="0"/>
              </a:rPr>
              <a:t>Diving into McKinney-Vento: </a:t>
            </a:r>
          </a:p>
          <a:p>
            <a:pPr marL="0" marR="0" lvl="0" indent="0" algn="ctr" defTabSz="914400" rtl="0" eaLnBrk="1" fontAlgn="auto" latinLnBrk="0" hangingPunct="1">
              <a:lnSpc>
                <a:spcPct val="100000"/>
              </a:lnSpc>
              <a:spcBef>
                <a:spcPts val="1000"/>
              </a:spcBef>
              <a:spcAft>
                <a:spcPts val="0"/>
              </a:spcAft>
              <a:buClr>
                <a:srgbClr val="02A3E3"/>
              </a:buClr>
              <a:buSzTx/>
              <a:buFont typeface="Arial" panose="020B0604020202020204" pitchFamily="34" charset="0"/>
              <a:buNone/>
              <a:tabLst/>
              <a:defRPr/>
            </a:pPr>
            <a:r>
              <a:rPr kumimoji="0" lang="en-US" sz="1800" b="0" i="0" u="none" strike="noStrike" kern="1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Times New Roman" panose="02020603050405020304" pitchFamily="18" charset="0"/>
              </a:rPr>
              <a:t>The McKinney-Vento Homeless Assistance Act plays a vital role in providing support and resources to families and students facing homelessness. This presentation breaks down this Act and how it helps to ensure students experiencing homelessness can maintain educational stability despite their challenging circumstances.</a:t>
            </a:r>
          </a:p>
        </p:txBody>
      </p:sp>
      <p:sp>
        <p:nvSpPr>
          <p:cNvPr id="9" name="Content Placeholder 6">
            <a:extLst>
              <a:ext uri="{FF2B5EF4-FFF2-40B4-BE49-F238E27FC236}">
                <a16:creationId xmlns:a16="http://schemas.microsoft.com/office/drawing/2014/main" id="{0EF4E79F-A972-7353-FB01-15DDB459882C}"/>
              </a:ext>
            </a:extLst>
          </p:cNvPr>
          <p:cNvSpPr txBox="1">
            <a:spLocks/>
          </p:cNvSpPr>
          <p:nvPr/>
        </p:nvSpPr>
        <p:spPr>
          <a:xfrm>
            <a:off x="7796980" y="2207983"/>
            <a:ext cx="4129547" cy="4369798"/>
          </a:xfrm>
          <a:prstGeom prst="rect">
            <a:avLst/>
          </a:prstGeom>
          <a:ln>
            <a:solidFill>
              <a:schemeClr val="accent1"/>
            </a:solidFill>
          </a:ln>
        </p:spPr>
        <p:txBody>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2400" b="0" i="0" kern="1200">
                <a:solidFill>
                  <a:schemeClr val="tx1">
                    <a:lumMod val="75000"/>
                    <a:lumOff val="25000"/>
                  </a:schemeClr>
                </a:solidFill>
                <a:latin typeface="+mn-lt"/>
                <a:ea typeface="+mn-ea"/>
                <a:cs typeface="+mn-cs"/>
              </a:defRPr>
            </a:lvl1pPr>
            <a:lvl2pPr marL="581025" indent="-238125" algn="l" defTabSz="914400" rtl="0" eaLnBrk="1" latinLnBrk="0" hangingPunct="1">
              <a:lnSpc>
                <a:spcPct val="100000"/>
              </a:lnSpc>
              <a:spcBef>
                <a:spcPts val="600"/>
              </a:spcBef>
              <a:buClr>
                <a:schemeClr val="accent2"/>
              </a:buClr>
              <a:buFont typeface="System Font Regular"/>
              <a:buChar char="–"/>
              <a:tabLst/>
              <a:defRPr sz="2000" b="0" i="0" kern="1200">
                <a:solidFill>
                  <a:schemeClr val="tx1">
                    <a:lumMod val="75000"/>
                    <a:lumOff val="25000"/>
                  </a:schemeClr>
                </a:solidFill>
                <a:latin typeface="+mn-lt"/>
                <a:ea typeface="+mn-ea"/>
                <a:cs typeface="+mn-cs"/>
              </a:defRPr>
            </a:lvl2pPr>
            <a:lvl3pPr marL="925513" indent="-238125" algn="l" defTabSz="914400" rtl="0" eaLnBrk="1" latinLnBrk="0" hangingPunct="1">
              <a:lnSpc>
                <a:spcPct val="100000"/>
              </a:lnSpc>
              <a:spcBef>
                <a:spcPts val="600"/>
              </a:spcBef>
              <a:buClr>
                <a:schemeClr val="accent2"/>
              </a:buClr>
              <a:buFont typeface="Arial" panose="020B0604020202020204" pitchFamily="34" charset="0"/>
              <a:buChar char="•"/>
              <a:tabLst/>
              <a:defRPr sz="2000" b="0" i="0" kern="1200">
                <a:solidFill>
                  <a:schemeClr val="tx1">
                    <a:lumMod val="75000"/>
                    <a:lumOff val="25000"/>
                  </a:schemeClr>
                </a:solidFill>
                <a:latin typeface="+mn-lt"/>
                <a:ea typeface="+mn-ea"/>
                <a:cs typeface="+mn-cs"/>
              </a:defRPr>
            </a:lvl3pPr>
            <a:lvl4pPr marL="1257300" indent="-225425" algn="l" defTabSz="914400" rtl="0" eaLnBrk="1" latinLnBrk="0" hangingPunct="1">
              <a:lnSpc>
                <a:spcPct val="100000"/>
              </a:lnSpc>
              <a:spcBef>
                <a:spcPts val="600"/>
              </a:spcBef>
              <a:buClr>
                <a:schemeClr val="accent2"/>
              </a:buClr>
              <a:buFont typeface="System Font Regular"/>
              <a:buChar char="–"/>
              <a:tabLst/>
              <a:defRPr sz="2000" b="0" i="0" kern="1200">
                <a:solidFill>
                  <a:schemeClr val="tx1">
                    <a:lumMod val="75000"/>
                    <a:lumOff val="25000"/>
                  </a:schemeClr>
                </a:solidFill>
                <a:latin typeface="+mn-lt"/>
                <a:ea typeface="+mn-ea"/>
                <a:cs typeface="+mn-cs"/>
              </a:defRPr>
            </a:lvl4pPr>
            <a:lvl5pPr marL="1601788" indent="-225425" algn="l" defTabSz="914400" rtl="0" eaLnBrk="1" latinLnBrk="0" hangingPunct="1">
              <a:lnSpc>
                <a:spcPct val="100000"/>
              </a:lnSpc>
              <a:spcBef>
                <a:spcPts val="600"/>
              </a:spcBef>
              <a:buClr>
                <a:schemeClr val="accent2"/>
              </a:buClr>
              <a:buFont typeface="Arial" panose="020B0604020202020204" pitchFamily="34" charset="0"/>
              <a:buChar char="•"/>
              <a:tabLst/>
              <a:defRPr sz="2000" b="0" i="0" kern="1200">
                <a:solidFill>
                  <a:schemeClr val="tx1">
                    <a:lumMod val="75000"/>
                    <a:lumOff val="2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1000"/>
              </a:spcBef>
              <a:spcAft>
                <a:spcPts val="0"/>
              </a:spcAft>
              <a:buClr>
                <a:srgbClr val="02A3E3"/>
              </a:buClr>
              <a:buSzTx/>
              <a:buFont typeface="Arial" panose="020B0604020202020204" pitchFamily="34" charset="0"/>
              <a:buNone/>
              <a:tabLst/>
              <a:defRPr/>
            </a:pPr>
            <a:r>
              <a:rPr kumimoji="0" lang="en-US" sz="2400" b="1" i="0" u="none" strike="noStrike" kern="100" cap="none" spc="0" normalizeH="0" baseline="0" noProof="0" dirty="0">
                <a:ln>
                  <a:noFill/>
                </a:ln>
                <a:solidFill>
                  <a:srgbClr val="000000">
                    <a:lumMod val="75000"/>
                    <a:lumOff val="25000"/>
                  </a:srgbClr>
                </a:solidFill>
                <a:effectLst/>
                <a:uLnTx/>
                <a:uFillTx/>
                <a:latin typeface="Times" panose="02020603050405020304" pitchFamily="18" charset="0"/>
                <a:ea typeface="Times New Roman" panose="02020603050405020304" pitchFamily="18" charset="0"/>
                <a:cs typeface="Times New Roman" panose="02020603050405020304" pitchFamily="18" charset="0"/>
              </a:rPr>
              <a:t>December 11, 2024</a:t>
            </a:r>
          </a:p>
          <a:p>
            <a:pPr marL="0" marR="0" lvl="0" indent="0" algn="ctr" defTabSz="914400" rtl="0" eaLnBrk="1" fontAlgn="auto" latinLnBrk="0" hangingPunct="1">
              <a:lnSpc>
                <a:spcPct val="100000"/>
              </a:lnSpc>
              <a:spcBef>
                <a:spcPts val="1000"/>
              </a:spcBef>
              <a:spcAft>
                <a:spcPts val="0"/>
              </a:spcAft>
              <a:buClr>
                <a:srgbClr val="02A3E3"/>
              </a:buClr>
              <a:buSzTx/>
              <a:buFont typeface="Arial" panose="020B0604020202020204" pitchFamily="34" charset="0"/>
              <a:buNone/>
              <a:tabLst/>
              <a:defRPr/>
            </a:pPr>
            <a:r>
              <a:rPr kumimoji="0" lang="en-US" sz="1800" b="1" i="0" u="none" strike="noStrike" kern="100" cap="none" spc="0" normalizeH="0" baseline="0" noProof="0" dirty="0">
                <a:ln>
                  <a:noFill/>
                </a:ln>
                <a:solidFill>
                  <a:srgbClr val="000000">
                    <a:lumMod val="75000"/>
                    <a:lumOff val="25000"/>
                  </a:srgbClr>
                </a:solidFill>
                <a:effectLst/>
                <a:uLnTx/>
                <a:uFillTx/>
                <a:latin typeface="Times" panose="02020603050405020304" pitchFamily="18" charset="0"/>
                <a:ea typeface="Times New Roman" panose="02020603050405020304" pitchFamily="18" charset="0"/>
                <a:cs typeface="Times New Roman" panose="02020603050405020304" pitchFamily="18" charset="0"/>
              </a:rPr>
              <a:t>FAFSA® &amp; Financial Aid for Students with Housing Insecurity: </a:t>
            </a:r>
          </a:p>
          <a:p>
            <a:pPr marL="0" marR="0" lvl="0" indent="0" algn="ctr" defTabSz="914400" rtl="0" eaLnBrk="1" fontAlgn="auto" latinLnBrk="0" hangingPunct="1">
              <a:lnSpc>
                <a:spcPct val="100000"/>
              </a:lnSpc>
              <a:spcBef>
                <a:spcPts val="1000"/>
              </a:spcBef>
              <a:spcAft>
                <a:spcPts val="0"/>
              </a:spcAft>
              <a:buClr>
                <a:srgbClr val="02A3E3"/>
              </a:buClr>
              <a:buSzTx/>
              <a:buFont typeface="Arial" panose="020B0604020202020204" pitchFamily="34" charset="0"/>
              <a:buNone/>
              <a:tabLst/>
              <a:defRPr/>
            </a:pPr>
            <a:r>
              <a:rPr kumimoji="0" lang="en-US" sz="1800" b="0" i="0" u="none" strike="noStrike" kern="100" cap="none" spc="0" normalizeH="0" baseline="0" noProof="0" dirty="0">
                <a:ln>
                  <a:noFill/>
                </a:ln>
                <a:solidFill>
                  <a:srgbClr val="000000">
                    <a:lumMod val="75000"/>
                    <a:lumOff val="25000"/>
                  </a:srgbClr>
                </a:solidFill>
                <a:effectLst/>
                <a:uLnTx/>
                <a:uFillTx/>
                <a:latin typeface="Times" panose="02020603050405020304" pitchFamily="18" charset="0"/>
                <a:ea typeface="Times New Roman" panose="02020603050405020304" pitchFamily="18" charset="0"/>
                <a:cs typeface="Times New Roman" panose="02020603050405020304" pitchFamily="18" charset="0"/>
              </a:rPr>
              <a:t>Many students in foster care or those experiencing homelessness aspire to attend a postsecondary school. Obtaining the resources, support, and funding to enroll in these schools is sometimes an impossible task. This presentation provides an overview of financial aid, available resources, and explains how to navigate the Free Application for Federal Student Aid (FAFSA®) for students with special circumstances</a:t>
            </a:r>
            <a:r>
              <a:rPr kumimoji="0" lang="en-US" sz="1800" b="1" i="0" u="none" strike="noStrike" kern="100" cap="none" spc="0" normalizeH="0" baseline="0" noProof="0" dirty="0">
                <a:ln>
                  <a:noFill/>
                </a:ln>
                <a:solidFill>
                  <a:srgbClr val="000000">
                    <a:lumMod val="75000"/>
                    <a:lumOff val="25000"/>
                  </a:srgbClr>
                </a:solidFill>
                <a:effectLst/>
                <a:uLnTx/>
                <a:uFillTx/>
                <a:latin typeface="Times" panose="02020603050405020304" pitchFamily="18" charset="0"/>
                <a:ea typeface="Times New Roman" panose="02020603050405020304" pitchFamily="18" charset="0"/>
                <a:cs typeface="Times New Roman" panose="02020603050405020304" pitchFamily="18" charset="0"/>
              </a:rPr>
              <a:t>. </a:t>
            </a:r>
            <a:endParaRPr kumimoji="0" lang="en-US" sz="1800" b="0" i="0" u="none" strike="noStrike" kern="100" cap="none" spc="0" normalizeH="0" baseline="0" noProof="0" dirty="0">
              <a:ln>
                <a:noFill/>
              </a:ln>
              <a:solidFill>
                <a:srgbClr val="000000">
                  <a:lumMod val="75000"/>
                  <a:lumOff val="25000"/>
                </a:srgb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pic>
        <p:nvPicPr>
          <p:cNvPr id="12" name="Picture 11" descr="Qr code&#10;&#10;Description automatically generated">
            <a:extLst>
              <a:ext uri="{FF2B5EF4-FFF2-40B4-BE49-F238E27FC236}">
                <a16:creationId xmlns:a16="http://schemas.microsoft.com/office/drawing/2014/main" id="{3A139673-F499-CA2D-7392-8EF7BC2B33B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075474" y="2451560"/>
            <a:ext cx="3429000" cy="3429000"/>
          </a:xfrm>
          <a:prstGeom prst="rect">
            <a:avLst/>
          </a:prstGeom>
        </p:spPr>
      </p:pic>
      <p:sp>
        <p:nvSpPr>
          <p:cNvPr id="13" name="TextBox 12">
            <a:extLst>
              <a:ext uri="{FF2B5EF4-FFF2-40B4-BE49-F238E27FC236}">
                <a16:creationId xmlns:a16="http://schemas.microsoft.com/office/drawing/2014/main" id="{24FBB87D-2BF6-192C-BE53-11194C004E20}"/>
              </a:ext>
            </a:extLst>
          </p:cNvPr>
          <p:cNvSpPr txBox="1"/>
          <p:nvPr/>
        </p:nvSpPr>
        <p:spPr>
          <a:xfrm>
            <a:off x="4198374" y="5997677"/>
            <a:ext cx="3306100"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Open Sans" panose="020B0604020202020204"/>
                <a:ea typeface="+mn-ea"/>
                <a:cs typeface="+mn-cs"/>
              </a:rPr>
              <a:t>Scan QR code to register</a:t>
            </a:r>
          </a:p>
        </p:txBody>
      </p:sp>
    </p:spTree>
    <p:extLst>
      <p:ext uri="{BB962C8B-B14F-4D97-AF65-F5344CB8AC3E}">
        <p14:creationId xmlns:p14="http://schemas.microsoft.com/office/powerpoint/2010/main" val="3766343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AFC46B-8962-C659-1E88-8426AEDC7A6C}"/>
              </a:ext>
            </a:extLst>
          </p:cNvPr>
          <p:cNvSpPr>
            <a:spLocks noGrp="1"/>
          </p:cNvSpPr>
          <p:nvPr>
            <p:ph type="title"/>
          </p:nvPr>
        </p:nvSpPr>
        <p:spPr/>
        <p:txBody>
          <a:bodyPr/>
          <a:lstStyle/>
          <a:p>
            <a:r>
              <a:rPr lang="en-US" dirty="0"/>
              <a:t>Financial Aid Resources</a:t>
            </a:r>
          </a:p>
        </p:txBody>
      </p:sp>
      <p:sp>
        <p:nvSpPr>
          <p:cNvPr id="5" name="Slide Number Placeholder 4">
            <a:extLst>
              <a:ext uri="{FF2B5EF4-FFF2-40B4-BE49-F238E27FC236}">
                <a16:creationId xmlns:a16="http://schemas.microsoft.com/office/drawing/2014/main" id="{FA755CE4-C8E4-DA33-B9A3-A9561E23F776}"/>
              </a:ext>
            </a:extLst>
          </p:cNvPr>
          <p:cNvSpPr>
            <a:spLocks noGrp="1"/>
          </p:cNvSpPr>
          <p:nvPr>
            <p:ph type="sldNum" sz="quarter" idx="12"/>
          </p:nvPr>
        </p:nvSpPr>
        <p:spPr>
          <a:prstGeom prst="rect">
            <a:avLst/>
          </a:prstGeom>
          <a:noFill/>
        </p:spPr>
        <p:txBody>
          <a:bodyPr vert="horz" lIns="0" tIns="0" rIns="0" bIns="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41</a:t>
            </a:fld>
            <a:endParaRPr lang="en-US"/>
          </a:p>
        </p:txBody>
      </p:sp>
      <p:sp>
        <p:nvSpPr>
          <p:cNvPr id="6" name="Content Placeholder 2">
            <a:extLst>
              <a:ext uri="{FF2B5EF4-FFF2-40B4-BE49-F238E27FC236}">
                <a16:creationId xmlns:a16="http://schemas.microsoft.com/office/drawing/2014/main" id="{80CF36EA-D995-C849-114E-6DEF3C688783}"/>
              </a:ext>
            </a:extLst>
          </p:cNvPr>
          <p:cNvSpPr txBox="1">
            <a:spLocks/>
          </p:cNvSpPr>
          <p:nvPr/>
        </p:nvSpPr>
        <p:spPr>
          <a:xfrm>
            <a:off x="252919" y="1490157"/>
            <a:ext cx="8015592" cy="5204301"/>
          </a:xfrm>
          <a:prstGeom prst="rect">
            <a:avLst/>
          </a:prstGeom>
        </p:spPr>
        <p:txBody>
          <a:bodyPr vert="horz" lIns="0" tIns="0" rIns="0" bIns="0" rtlCol="0">
            <a:normAutofit fontScale="92500" lnSpcReduction="10000"/>
          </a:bodyPr>
          <a:lstStyle>
            <a:lvl1pPr marL="228600" indent="-228600" algn="l" defTabSz="914400" rtl="0" eaLnBrk="1" latinLnBrk="0" hangingPunct="1">
              <a:lnSpc>
                <a:spcPct val="100000"/>
              </a:lnSpc>
              <a:spcBef>
                <a:spcPts val="1000"/>
              </a:spcBef>
              <a:buClr>
                <a:schemeClr val="accent5"/>
              </a:buClr>
              <a:buFont typeface="Arial" panose="020B0604020202020204" pitchFamily="34" charset="0"/>
              <a:buChar char="•"/>
              <a:defRPr sz="2400" b="0" i="0" kern="1200">
                <a:solidFill>
                  <a:schemeClr val="tx1"/>
                </a:solidFill>
                <a:latin typeface="Calibri"/>
                <a:ea typeface="+mn-ea"/>
                <a:cs typeface="Calibri"/>
              </a:defRPr>
            </a:lvl1pPr>
            <a:lvl2pPr marL="581025" indent="-238125" algn="l" defTabSz="914400" rtl="0" eaLnBrk="1" latinLnBrk="0" hangingPunct="1">
              <a:lnSpc>
                <a:spcPct val="100000"/>
              </a:lnSpc>
              <a:spcBef>
                <a:spcPts val="600"/>
              </a:spcBef>
              <a:buClr>
                <a:schemeClr val="accent5"/>
              </a:buClr>
              <a:buFont typeface="System Font Regular"/>
              <a:buChar char="–"/>
              <a:tabLst/>
              <a:defRPr sz="1800" kern="1200">
                <a:solidFill>
                  <a:schemeClr val="tx1"/>
                </a:solidFill>
                <a:latin typeface="+mn-lt"/>
                <a:ea typeface="+mn-ea"/>
                <a:cs typeface="+mn-cs"/>
              </a:defRPr>
            </a:lvl2pPr>
            <a:lvl3pPr marL="925513" indent="-238125" algn="l" defTabSz="914400" rtl="0" eaLnBrk="1" latinLnBrk="0" hangingPunct="1">
              <a:lnSpc>
                <a:spcPct val="100000"/>
              </a:lnSpc>
              <a:spcBef>
                <a:spcPts val="600"/>
              </a:spcBef>
              <a:buClr>
                <a:schemeClr val="accent5"/>
              </a:buClr>
              <a:buFont typeface="Arial" panose="020B0604020202020204" pitchFamily="34" charset="0"/>
              <a:buChar char="•"/>
              <a:tabLst/>
              <a:defRPr sz="1800" kern="1200">
                <a:solidFill>
                  <a:schemeClr val="tx1"/>
                </a:solidFill>
                <a:latin typeface="+mn-lt"/>
                <a:ea typeface="+mn-ea"/>
                <a:cs typeface="+mn-cs"/>
              </a:defRPr>
            </a:lvl3pPr>
            <a:lvl4pPr marL="1257300" indent="-225425" algn="l" defTabSz="914400" rtl="0" eaLnBrk="1" latinLnBrk="0" hangingPunct="1">
              <a:lnSpc>
                <a:spcPct val="100000"/>
              </a:lnSpc>
              <a:spcBef>
                <a:spcPts val="600"/>
              </a:spcBef>
              <a:buClr>
                <a:schemeClr val="accent5"/>
              </a:buClr>
              <a:buFont typeface="System Font Regular"/>
              <a:buChar char="–"/>
              <a:tabLst/>
              <a:defRPr sz="1800" kern="1200">
                <a:solidFill>
                  <a:schemeClr val="tx1"/>
                </a:solidFill>
                <a:latin typeface="+mn-lt"/>
                <a:ea typeface="+mn-ea"/>
                <a:cs typeface="+mn-cs"/>
              </a:defRPr>
            </a:lvl4pPr>
            <a:lvl5pPr marL="1601788" indent="-225425" algn="l" defTabSz="914400" rtl="0" eaLnBrk="1" latinLnBrk="0" hangingPunct="1">
              <a:lnSpc>
                <a:spcPct val="100000"/>
              </a:lnSpc>
              <a:spcBef>
                <a:spcPts val="600"/>
              </a:spcBef>
              <a:buClr>
                <a:schemeClr val="accent5"/>
              </a:buClr>
              <a:buFont typeface="Arial" panose="020B0604020202020204" pitchFamily="34" charset="0"/>
              <a:buChar char="•"/>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a:pPr>
            <a:r>
              <a:rPr lang="en-US" b="1" dirty="0"/>
              <a:t>Federal Student Aid Information Center</a:t>
            </a:r>
            <a:endParaRPr lang="en-US" dirty="0"/>
          </a:p>
          <a:p>
            <a:pPr lvl="1">
              <a:defRPr/>
            </a:pPr>
            <a:r>
              <a:rPr lang="en-US" dirty="0"/>
              <a:t>Email, call or chat with customer service agents</a:t>
            </a:r>
          </a:p>
          <a:p>
            <a:pPr lvl="1">
              <a:defRPr/>
            </a:pPr>
            <a:r>
              <a:rPr lang="en-US" dirty="0"/>
              <a:t>Phone: 800-433-3242 (800-4-FED AID)</a:t>
            </a:r>
          </a:p>
          <a:p>
            <a:pPr lvl="1">
              <a:defRPr/>
            </a:pPr>
            <a:r>
              <a:rPr lang="en-US" dirty="0"/>
              <a:t>Websites: </a:t>
            </a:r>
            <a:r>
              <a:rPr lang="en-US" dirty="0">
                <a:solidFill>
                  <a:srgbClr val="7030A0"/>
                </a:solidFill>
              </a:rPr>
              <a:t>Studentaid.gov </a:t>
            </a:r>
            <a:r>
              <a:rPr lang="en-US" dirty="0"/>
              <a:t>&amp; </a:t>
            </a:r>
            <a:r>
              <a:rPr lang="en-US" dirty="0">
                <a:solidFill>
                  <a:srgbClr val="7030A0"/>
                </a:solidFill>
              </a:rPr>
              <a:t>collegecost.ed.gov</a:t>
            </a:r>
          </a:p>
          <a:p>
            <a:pPr marL="457200" lvl="1" indent="0">
              <a:buFont typeface="System Font Regular"/>
              <a:buNone/>
              <a:defRPr/>
            </a:pPr>
            <a:endParaRPr lang="en-US" altLang="en-US" sz="1000" dirty="0"/>
          </a:p>
          <a:p>
            <a:pPr>
              <a:defRPr/>
            </a:pPr>
            <a:r>
              <a:rPr lang="en-US" altLang="en-US" b="1" dirty="0"/>
              <a:t>PHEAA</a:t>
            </a:r>
          </a:p>
          <a:p>
            <a:pPr lvl="1">
              <a:defRPr/>
            </a:pPr>
            <a:r>
              <a:rPr lang="en-US" altLang="en-US" dirty="0"/>
              <a:t>Email: granthelp@pheaa.org</a:t>
            </a:r>
          </a:p>
          <a:p>
            <a:pPr lvl="1">
              <a:defRPr/>
            </a:pPr>
            <a:r>
              <a:rPr lang="en-US" altLang="en-US" dirty="0"/>
              <a:t>Phone: 800-692.7392 </a:t>
            </a:r>
          </a:p>
          <a:p>
            <a:pPr lvl="1">
              <a:defRPr/>
            </a:pPr>
            <a:r>
              <a:rPr lang="en-US" altLang="en-US" dirty="0"/>
              <a:t>Podcast: </a:t>
            </a:r>
            <a:r>
              <a:rPr lang="en-US" altLang="en-US" dirty="0">
                <a:solidFill>
                  <a:srgbClr val="7030A0"/>
                </a:solidFill>
              </a:rPr>
              <a:t>Higher Education Access Corner </a:t>
            </a:r>
          </a:p>
          <a:p>
            <a:pPr lvl="1">
              <a:defRPr/>
            </a:pPr>
            <a:r>
              <a:rPr lang="en-US" altLang="en-US" dirty="0"/>
              <a:t>Website: PHEAA.org</a:t>
            </a:r>
          </a:p>
          <a:p>
            <a:pPr lvl="2">
              <a:defRPr/>
            </a:pPr>
            <a:r>
              <a:rPr lang="en-US" altLang="en-US" dirty="0">
                <a:solidFill>
                  <a:srgbClr val="7030A0"/>
                </a:solidFill>
              </a:rPr>
              <a:t>MySmartBorrowing.org</a:t>
            </a:r>
          </a:p>
          <a:p>
            <a:pPr lvl="2">
              <a:defRPr/>
            </a:pPr>
            <a:r>
              <a:rPr lang="en-US" altLang="en-US" dirty="0">
                <a:solidFill>
                  <a:srgbClr val="7030A0"/>
                </a:solidFill>
              </a:rPr>
              <a:t>Educationplanner.org</a:t>
            </a:r>
          </a:p>
          <a:p>
            <a:pPr lvl="2">
              <a:defRPr/>
            </a:pPr>
            <a:r>
              <a:rPr lang="en-US" altLang="en-US" dirty="0">
                <a:solidFill>
                  <a:srgbClr val="7030A0"/>
                </a:solidFill>
              </a:rPr>
              <a:t>Youcandealwithit.com</a:t>
            </a:r>
          </a:p>
          <a:p>
            <a:pPr lvl="1">
              <a:defRPr/>
            </a:pPr>
            <a:r>
              <a:rPr lang="en-US" altLang="en-US" dirty="0"/>
              <a:t>YouTube Channel: </a:t>
            </a:r>
            <a:r>
              <a:rPr lang="en-US" altLang="en-US" dirty="0">
                <a:solidFill>
                  <a:srgbClr val="7030A0"/>
                </a:solidFill>
              </a:rPr>
              <a:t>PHEAAStudentAid</a:t>
            </a:r>
          </a:p>
          <a:p>
            <a:pPr marL="457200" lvl="1" indent="0">
              <a:buFont typeface="System Font Regular"/>
              <a:buNone/>
              <a:defRPr/>
            </a:pPr>
            <a:endParaRPr lang="en-US" altLang="en-US" sz="2000" dirty="0"/>
          </a:p>
          <a:p>
            <a:pPr>
              <a:defRPr/>
            </a:pPr>
            <a:r>
              <a:rPr lang="en-US" altLang="en-US" dirty="0"/>
              <a:t>Financial Aid Offices</a:t>
            </a:r>
          </a:p>
          <a:p>
            <a:pPr lvl="1">
              <a:defRPr/>
            </a:pPr>
            <a:endParaRPr lang="en-US" dirty="0"/>
          </a:p>
          <a:p>
            <a:pPr lvl="1">
              <a:defRPr/>
            </a:pPr>
            <a:endParaRPr lang="en-US" dirty="0"/>
          </a:p>
          <a:p>
            <a:pPr lvl="1">
              <a:defRPr/>
            </a:pPr>
            <a:endParaRPr lang="en-US" dirty="0"/>
          </a:p>
        </p:txBody>
      </p:sp>
      <p:pic>
        <p:nvPicPr>
          <p:cNvPr id="8" name="Picture 2">
            <a:extLst>
              <a:ext uri="{FF2B5EF4-FFF2-40B4-BE49-F238E27FC236}">
                <a16:creationId xmlns:a16="http://schemas.microsoft.com/office/drawing/2014/main" id="{A80CA416-00A1-67BC-4848-CDCE951B293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514279" y="1408756"/>
            <a:ext cx="2426468" cy="1782763"/>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pic>
        <p:nvPicPr>
          <p:cNvPr id="9" name="Picture 8">
            <a:extLst>
              <a:ext uri="{FF2B5EF4-FFF2-40B4-BE49-F238E27FC236}">
                <a16:creationId xmlns:a16="http://schemas.microsoft.com/office/drawing/2014/main" id="{768B11A6-C6AB-B47D-1ECD-F4A1233ECF1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990279" y="3429000"/>
            <a:ext cx="2426468" cy="1529596"/>
          </a:xfrm>
          <a:prstGeom prst="rect">
            <a:avLst/>
          </a:prstGeom>
        </p:spPr>
      </p:pic>
      <p:pic>
        <p:nvPicPr>
          <p:cNvPr id="11" name="Picture 10">
            <a:extLst>
              <a:ext uri="{FF2B5EF4-FFF2-40B4-BE49-F238E27FC236}">
                <a16:creationId xmlns:a16="http://schemas.microsoft.com/office/drawing/2014/main" id="{3B4E4C17-4E08-83E9-6F48-892364C762A8}"/>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3951" y="5019464"/>
            <a:ext cx="2800129" cy="1722694"/>
          </a:xfrm>
          <a:prstGeom prst="rect">
            <a:avLst/>
          </a:prstGeom>
        </p:spPr>
      </p:pic>
      <p:pic>
        <p:nvPicPr>
          <p:cNvPr id="13" name="Picture 12">
            <a:extLst>
              <a:ext uri="{FF2B5EF4-FFF2-40B4-BE49-F238E27FC236}">
                <a16:creationId xmlns:a16="http://schemas.microsoft.com/office/drawing/2014/main" id="{511B3755-35BE-E7D8-0908-0E47AE68841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48616" y="5247432"/>
            <a:ext cx="3088981" cy="1436057"/>
          </a:xfrm>
          <a:prstGeom prst="rect">
            <a:avLst/>
          </a:prstGeom>
        </p:spPr>
      </p:pic>
      <p:pic>
        <p:nvPicPr>
          <p:cNvPr id="4" name="Picture 3">
            <a:extLst>
              <a:ext uri="{FF2B5EF4-FFF2-40B4-BE49-F238E27FC236}">
                <a16:creationId xmlns:a16="http://schemas.microsoft.com/office/drawing/2014/main" id="{551F35E0-64BB-D799-4368-821B69496E02}"/>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8835738" y="3236701"/>
            <a:ext cx="3009538" cy="1782763"/>
          </a:xfrm>
          <a:prstGeom prst="rect">
            <a:avLst/>
          </a:prstGeom>
        </p:spPr>
      </p:pic>
    </p:spTree>
    <p:extLst>
      <p:ext uri="{BB962C8B-B14F-4D97-AF65-F5344CB8AC3E}">
        <p14:creationId xmlns:p14="http://schemas.microsoft.com/office/powerpoint/2010/main" val="3837185396"/>
      </p:ext>
    </p:extLst>
  </p:cSld>
  <p:clrMapOvr>
    <a:masterClrMapping/>
  </p:clrMapOvr>
  <p:transition spd="slow">
    <p:wipe dir="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E182B-E41A-C831-E876-8CE9F1E704AF}"/>
              </a:ext>
            </a:extLst>
          </p:cNvPr>
          <p:cNvSpPr>
            <a:spLocks noGrp="1"/>
          </p:cNvSpPr>
          <p:nvPr>
            <p:ph type="title"/>
          </p:nvPr>
        </p:nvSpPr>
        <p:spPr/>
        <p:txBody>
          <a:bodyPr/>
          <a:lstStyle/>
          <a:p>
            <a:r>
              <a:rPr lang="en-US" dirty="0"/>
              <a:t>Stay Up to Date with PHEAA</a:t>
            </a:r>
          </a:p>
        </p:txBody>
      </p:sp>
      <p:sp>
        <p:nvSpPr>
          <p:cNvPr id="3" name="Slide Number Placeholder 2">
            <a:extLst>
              <a:ext uri="{FF2B5EF4-FFF2-40B4-BE49-F238E27FC236}">
                <a16:creationId xmlns:a16="http://schemas.microsoft.com/office/drawing/2014/main" id="{9D9C7080-C8A5-E78D-F59B-2B7344F3FD9A}"/>
              </a:ext>
            </a:extLst>
          </p:cNvPr>
          <p:cNvSpPr>
            <a:spLocks noGrp="1"/>
          </p:cNvSpPr>
          <p:nvPr>
            <p:ph type="sldNum" sz="quarter" idx="12"/>
          </p:nvPr>
        </p:nvSpPr>
        <p:spPr/>
        <p:txBody>
          <a:bodyPr/>
          <a:lstStyle/>
          <a:p>
            <a:fld id="{3ECAA9F2-51A7-FA4F-B019-4D81CA3B727C}" type="slidenum">
              <a:rPr lang="en-US" smtClean="0"/>
              <a:pPr/>
              <a:t>42</a:t>
            </a:fld>
            <a:endParaRPr lang="en-US" dirty="0"/>
          </a:p>
        </p:txBody>
      </p:sp>
      <p:pic>
        <p:nvPicPr>
          <p:cNvPr id="6" name="Content Placeholder 5" descr="Qr code&#10;&#10;Description automatically generated">
            <a:extLst>
              <a:ext uri="{FF2B5EF4-FFF2-40B4-BE49-F238E27FC236}">
                <a16:creationId xmlns:a16="http://schemas.microsoft.com/office/drawing/2014/main" id="{60F1E1B0-AB58-BB6E-762D-38BBB8918AE0}"/>
              </a:ext>
            </a:extLst>
          </p:cNvPr>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7239000" y="2408789"/>
            <a:ext cx="2608326" cy="2608326"/>
          </a:xfrm>
        </p:spPr>
      </p:pic>
      <p:sp>
        <p:nvSpPr>
          <p:cNvPr id="7" name="TextBox 6">
            <a:extLst>
              <a:ext uri="{FF2B5EF4-FFF2-40B4-BE49-F238E27FC236}">
                <a16:creationId xmlns:a16="http://schemas.microsoft.com/office/drawing/2014/main" id="{C1920FDF-F9B3-EEDF-779A-818B4C0ACDA8}"/>
              </a:ext>
            </a:extLst>
          </p:cNvPr>
          <p:cNvSpPr txBox="1"/>
          <p:nvPr/>
        </p:nvSpPr>
        <p:spPr>
          <a:xfrm>
            <a:off x="860552" y="1712634"/>
            <a:ext cx="4320540" cy="1200329"/>
          </a:xfrm>
          <a:prstGeom prst="wedgeRectCallout">
            <a:avLst/>
          </a:prstGeom>
          <a:solidFill>
            <a:schemeClr val="accent4"/>
          </a:solidFill>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n-US" sz="2400" b="1" dirty="0">
                <a:solidFill>
                  <a:schemeClr val="bg1"/>
                </a:solidFill>
              </a:rPr>
              <a:t>Sign up for more information on our programs and services!</a:t>
            </a:r>
          </a:p>
        </p:txBody>
      </p:sp>
      <p:sp>
        <p:nvSpPr>
          <p:cNvPr id="8" name="TextBox 7">
            <a:extLst>
              <a:ext uri="{FF2B5EF4-FFF2-40B4-BE49-F238E27FC236}">
                <a16:creationId xmlns:a16="http://schemas.microsoft.com/office/drawing/2014/main" id="{80567B8A-0D2C-3EC5-023B-47B5272E4C77}"/>
              </a:ext>
            </a:extLst>
          </p:cNvPr>
          <p:cNvSpPr txBox="1"/>
          <p:nvPr/>
        </p:nvSpPr>
        <p:spPr>
          <a:xfrm>
            <a:off x="860552" y="3418344"/>
            <a:ext cx="4351020" cy="2677656"/>
          </a:xfrm>
          <a:prstGeom prst="rect">
            <a:avLst/>
          </a:prstGeom>
          <a:noFill/>
          <a:ln>
            <a:noFill/>
          </a:ln>
        </p:spPr>
        <p:txBody>
          <a:bodyPr wrap="square" rtlCol="0">
            <a:spAutoFit/>
          </a:bodyPr>
          <a:lstStyle/>
          <a:p>
            <a:r>
              <a:rPr lang="en-US" sz="2400" i="1" dirty="0"/>
              <a:t>Would you like to learn more about funding you or your student’s higher education dreams? Sign up to get emails from PHEAA and we will send you information about loans, grants, and more! </a:t>
            </a:r>
          </a:p>
        </p:txBody>
      </p:sp>
      <p:sp>
        <p:nvSpPr>
          <p:cNvPr id="9" name="TextBox 8">
            <a:extLst>
              <a:ext uri="{FF2B5EF4-FFF2-40B4-BE49-F238E27FC236}">
                <a16:creationId xmlns:a16="http://schemas.microsoft.com/office/drawing/2014/main" id="{6F04836C-721F-D11A-8EBD-40A0B9F8713E}"/>
              </a:ext>
            </a:extLst>
          </p:cNvPr>
          <p:cNvSpPr txBox="1"/>
          <p:nvPr/>
        </p:nvSpPr>
        <p:spPr>
          <a:xfrm>
            <a:off x="6553200" y="5240084"/>
            <a:ext cx="3962400" cy="461665"/>
          </a:xfrm>
          <a:prstGeom prst="rect">
            <a:avLst/>
          </a:prstGeom>
          <a:noFill/>
        </p:spPr>
        <p:txBody>
          <a:bodyPr wrap="square" rtlCol="0">
            <a:spAutoFit/>
          </a:bodyPr>
          <a:lstStyle/>
          <a:p>
            <a:pPr algn="ctr"/>
            <a:r>
              <a:rPr lang="en-US" sz="2400" b="1" dirty="0">
                <a:solidFill>
                  <a:schemeClr val="accent4"/>
                </a:solidFill>
              </a:rPr>
              <a:t>Scan the QR to sign up!</a:t>
            </a:r>
          </a:p>
        </p:txBody>
      </p:sp>
    </p:spTree>
    <p:extLst>
      <p:ext uri="{BB962C8B-B14F-4D97-AF65-F5344CB8AC3E}">
        <p14:creationId xmlns:p14="http://schemas.microsoft.com/office/powerpoint/2010/main" val="1850059433"/>
      </p:ext>
    </p:extLst>
  </p:cSld>
  <p:clrMapOvr>
    <a:masterClrMapping/>
  </p:clrMapOvr>
  <p:transition spd="slow">
    <p:wipe dir="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a:extLst>
              <a:ext uri="{FF2B5EF4-FFF2-40B4-BE49-F238E27FC236}">
                <a16:creationId xmlns:a16="http://schemas.microsoft.com/office/drawing/2014/main" id="{1D78A2D1-1BBB-2549-973E-E19ED4BACC5C}"/>
              </a:ext>
            </a:extLst>
          </p:cNvPr>
          <p:cNvSpPr txBox="1">
            <a:spLocks/>
          </p:cNvSpPr>
          <p:nvPr/>
        </p:nvSpPr>
        <p:spPr>
          <a:xfrm>
            <a:off x="1366787" y="72559"/>
            <a:ext cx="8534400" cy="1558925"/>
          </a:xfrm>
          <a:prstGeom prst="rect">
            <a:avLst/>
          </a:prstGeom>
        </p:spPr>
        <p:txBody>
          <a:bodyPr anchor="ct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7200" b="1" i="0" u="none" strike="noStrike" kern="1200" cap="none" spc="0" normalizeH="0" baseline="0" noProof="0" dirty="0">
                <a:ln>
                  <a:noFill/>
                </a:ln>
                <a:solidFill>
                  <a:srgbClr val="FFFFFF"/>
                </a:solidFill>
                <a:effectLst/>
                <a:uLnTx/>
                <a:uFillTx/>
                <a:latin typeface="Arial"/>
                <a:ea typeface="+mn-ea"/>
                <a:cs typeface="Open Sans"/>
              </a:rPr>
              <a:t>Questions?</a:t>
            </a:r>
          </a:p>
        </p:txBody>
      </p:sp>
      <p:pic>
        <p:nvPicPr>
          <p:cNvPr id="3" name="Picture 2">
            <a:extLst>
              <a:ext uri="{FF2B5EF4-FFF2-40B4-BE49-F238E27FC236}">
                <a16:creationId xmlns:a16="http://schemas.microsoft.com/office/drawing/2014/main" id="{FCA96522-61A0-C893-0301-282759B2A8F1}"/>
              </a:ext>
            </a:extLst>
          </p:cNvPr>
          <p:cNvPicPr>
            <a:picLocks noChangeAspect="1"/>
          </p:cNvPicPr>
          <p:nvPr/>
        </p:nvPicPr>
        <p:blipFill>
          <a:blip r:embed="rId2"/>
          <a:stretch>
            <a:fillRect/>
          </a:stretch>
        </p:blipFill>
        <p:spPr>
          <a:xfrm>
            <a:off x="1896177" y="2432954"/>
            <a:ext cx="7651202" cy="3127872"/>
          </a:xfrm>
          <a:prstGeom prst="rect">
            <a:avLst/>
          </a:prstGeom>
          <a:ln>
            <a:noFill/>
          </a:ln>
          <a:effectLst>
            <a:softEdge rad="112500"/>
          </a:effectLst>
        </p:spPr>
      </p:pic>
    </p:spTree>
    <p:extLst>
      <p:ext uri="{BB962C8B-B14F-4D97-AF65-F5344CB8AC3E}">
        <p14:creationId xmlns:p14="http://schemas.microsoft.com/office/powerpoint/2010/main" val="2932358350"/>
      </p:ext>
    </p:extLst>
  </p:cSld>
  <p:clrMapOvr>
    <a:masterClrMapping/>
  </p:clrMapOvr>
  <p:transition spd="slow">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prstGeom prst="rect">
            <a:avLst/>
          </a:prstGeom>
        </p:spPr>
        <p:txBody>
          <a:bodyPr/>
          <a:lstStyle/>
          <a:p>
            <a:r>
              <a:rPr lang="en-US" dirty="0"/>
              <a:t>Types of Financial Aid</a:t>
            </a:r>
          </a:p>
        </p:txBody>
      </p:sp>
      <p:sp>
        <p:nvSpPr>
          <p:cNvPr id="2" name="Slide Number Placeholder 1">
            <a:extLst>
              <a:ext uri="{FF2B5EF4-FFF2-40B4-BE49-F238E27FC236}">
                <a16:creationId xmlns:a16="http://schemas.microsoft.com/office/drawing/2014/main" id="{DCAC99F2-84AF-AD47-B4CE-DEC2CD814F89}"/>
              </a:ext>
            </a:extLst>
          </p:cNvPr>
          <p:cNvSpPr>
            <a:spLocks noGrp="1"/>
          </p:cNvSpPr>
          <p:nvPr>
            <p:ph type="sldNum" sz="quarter" idx="12"/>
          </p:nvPr>
        </p:nvSpPr>
        <p:spPr/>
        <p:txBody>
          <a:bodyPr/>
          <a:lstStyle/>
          <a:p>
            <a:fld id="{3ECAA9F2-51A7-FA4F-B019-4D81CA3B727C}" type="slidenum">
              <a:rPr lang="en-US" smtClean="0"/>
              <a:pPr/>
              <a:t>5</a:t>
            </a:fld>
            <a:endParaRPr lang="en-US" dirty="0"/>
          </a:p>
        </p:txBody>
      </p:sp>
      <p:sp>
        <p:nvSpPr>
          <p:cNvPr id="11" name="Content Placeholder 1">
            <a:extLst>
              <a:ext uri="{FF2B5EF4-FFF2-40B4-BE49-F238E27FC236}">
                <a16:creationId xmlns:a16="http://schemas.microsoft.com/office/drawing/2014/main" id="{1C832734-17B2-41BF-8F4A-1217C8725F3B}"/>
              </a:ext>
            </a:extLst>
          </p:cNvPr>
          <p:cNvSpPr txBox="1">
            <a:spLocks/>
          </p:cNvSpPr>
          <p:nvPr/>
        </p:nvSpPr>
        <p:spPr bwMode="auto">
          <a:xfrm>
            <a:off x="384048" y="1535769"/>
            <a:ext cx="11604752" cy="5108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noAutofit/>
          </a:bodyPr>
          <a:lstStyle>
            <a:lvl1pPr marL="342900" indent="-342900" algn="l" rtl="0" eaLnBrk="0" fontAlgn="base" hangingPunct="0">
              <a:spcBef>
                <a:spcPct val="20000"/>
              </a:spcBef>
              <a:spcAft>
                <a:spcPct val="0"/>
              </a:spcAft>
              <a:buClr>
                <a:srgbClr val="00A4E3"/>
              </a:buClr>
              <a:buChar char="•"/>
              <a:defRPr sz="2800">
                <a:solidFill>
                  <a:srgbClr val="606062"/>
                </a:solidFill>
                <a:latin typeface="+mn-lt"/>
                <a:ea typeface="+mn-ea"/>
                <a:cs typeface="+mn-cs"/>
              </a:defRPr>
            </a:lvl1pPr>
            <a:lvl2pPr marL="742950" indent="-285750" algn="l" rtl="0" eaLnBrk="0" fontAlgn="base" hangingPunct="0">
              <a:spcBef>
                <a:spcPct val="20000"/>
              </a:spcBef>
              <a:spcAft>
                <a:spcPct val="0"/>
              </a:spcAft>
              <a:buClr>
                <a:srgbClr val="00A4E3"/>
              </a:buClr>
              <a:buChar char="–"/>
              <a:defRPr sz="2400">
                <a:solidFill>
                  <a:srgbClr val="606062"/>
                </a:solidFill>
                <a:latin typeface="+mn-lt"/>
                <a:ea typeface="+mn-ea"/>
              </a:defRPr>
            </a:lvl2pPr>
            <a:lvl3pPr marL="1143000" indent="-228600" algn="l" rtl="0" eaLnBrk="0" fontAlgn="base" hangingPunct="0">
              <a:spcBef>
                <a:spcPct val="20000"/>
              </a:spcBef>
              <a:spcAft>
                <a:spcPct val="0"/>
              </a:spcAft>
              <a:buClr>
                <a:srgbClr val="00A4E3"/>
              </a:buClr>
              <a:buChar char="•"/>
              <a:defRPr sz="2000">
                <a:solidFill>
                  <a:srgbClr val="606062"/>
                </a:solidFill>
                <a:latin typeface="+mn-lt"/>
                <a:ea typeface="+mn-ea"/>
              </a:defRPr>
            </a:lvl3pPr>
            <a:lvl4pPr marL="1600200" indent="-228600" algn="l" rtl="0" eaLnBrk="0" fontAlgn="base" hangingPunct="0">
              <a:spcBef>
                <a:spcPct val="20000"/>
              </a:spcBef>
              <a:spcAft>
                <a:spcPct val="0"/>
              </a:spcAft>
              <a:buClr>
                <a:srgbClr val="00A4E3"/>
              </a:buClr>
              <a:buChar char="–"/>
              <a:defRPr>
                <a:solidFill>
                  <a:srgbClr val="606062"/>
                </a:solidFill>
                <a:latin typeface="+mn-lt"/>
                <a:ea typeface="+mn-ea"/>
              </a:defRPr>
            </a:lvl4pPr>
            <a:lvl5pPr marL="2057400" indent="-228600" algn="l" rtl="0" eaLnBrk="0" fontAlgn="base" hangingPunct="0">
              <a:spcBef>
                <a:spcPct val="20000"/>
              </a:spcBef>
              <a:spcAft>
                <a:spcPct val="0"/>
              </a:spcAft>
              <a:buClr>
                <a:srgbClr val="00A4E3"/>
              </a:buClr>
              <a:buChar char="»"/>
              <a:defRPr>
                <a:solidFill>
                  <a:srgbClr val="606062"/>
                </a:solidFill>
                <a:latin typeface="+mn-lt"/>
                <a:ea typeface="+mn-ea"/>
              </a:defRPr>
            </a:lvl5pPr>
            <a:lvl6pPr marL="2514600" indent="-228600" algn="l" rtl="0" fontAlgn="base">
              <a:spcBef>
                <a:spcPct val="20000"/>
              </a:spcBef>
              <a:spcAft>
                <a:spcPct val="0"/>
              </a:spcAft>
              <a:buChar char="»"/>
              <a:defRPr>
                <a:solidFill>
                  <a:schemeClr val="tx1"/>
                </a:solidFill>
                <a:latin typeface="+mn-lt"/>
                <a:ea typeface="+mn-ea"/>
              </a:defRPr>
            </a:lvl6pPr>
            <a:lvl7pPr marL="2971800" indent="-228600" algn="l" rtl="0" fontAlgn="base">
              <a:spcBef>
                <a:spcPct val="20000"/>
              </a:spcBef>
              <a:spcAft>
                <a:spcPct val="0"/>
              </a:spcAft>
              <a:buChar char="»"/>
              <a:defRPr>
                <a:solidFill>
                  <a:schemeClr val="tx1"/>
                </a:solidFill>
                <a:latin typeface="+mn-lt"/>
                <a:ea typeface="+mn-ea"/>
              </a:defRPr>
            </a:lvl7pPr>
            <a:lvl8pPr marL="3429000" indent="-228600" algn="l" rtl="0" fontAlgn="base">
              <a:spcBef>
                <a:spcPct val="20000"/>
              </a:spcBef>
              <a:spcAft>
                <a:spcPct val="0"/>
              </a:spcAft>
              <a:buChar char="»"/>
              <a:defRPr>
                <a:solidFill>
                  <a:schemeClr val="tx1"/>
                </a:solidFill>
                <a:latin typeface="+mn-lt"/>
                <a:ea typeface="+mn-ea"/>
              </a:defRPr>
            </a:lvl8pPr>
            <a:lvl9pPr marL="3886200" indent="-228600" algn="l" rtl="0" fontAlgn="base">
              <a:spcBef>
                <a:spcPct val="20000"/>
              </a:spcBef>
              <a:spcAft>
                <a:spcPct val="0"/>
              </a:spcAft>
              <a:buChar char="»"/>
              <a:defRPr>
                <a:solidFill>
                  <a:schemeClr val="tx1"/>
                </a:solidFill>
                <a:latin typeface="+mn-lt"/>
                <a:ea typeface="+mn-ea"/>
              </a:defRPr>
            </a:lvl9pPr>
          </a:lstStyle>
          <a:p>
            <a:pPr marL="457200" lvl="1" indent="0">
              <a:buClr>
                <a:srgbClr val="00B0F0"/>
              </a:buClr>
              <a:buNone/>
              <a:defRPr/>
            </a:pPr>
            <a:endParaRPr lang="en-US" b="1" dirty="0">
              <a:solidFill>
                <a:schemeClr val="tx1"/>
              </a:solidFill>
            </a:endParaRPr>
          </a:p>
          <a:p>
            <a:pPr marL="857250" lvl="2" indent="0">
              <a:buClr>
                <a:srgbClr val="00B0F0"/>
              </a:buClr>
              <a:buNone/>
              <a:defRPr/>
            </a:pPr>
            <a:r>
              <a:rPr lang="en-US" sz="2400" b="1" dirty="0">
                <a:solidFill>
                  <a:schemeClr val="tx1"/>
                </a:solidFill>
              </a:rPr>
              <a:t>	Grants</a:t>
            </a:r>
            <a:r>
              <a:rPr lang="en-US" sz="2400" b="1" kern="0" dirty="0">
                <a:solidFill>
                  <a:schemeClr val="tx1"/>
                </a:solidFill>
                <a:ea typeface="ＭＳ Ｐゴシック"/>
              </a:rPr>
              <a:t>:</a:t>
            </a:r>
            <a:r>
              <a:rPr lang="en-US" sz="2400" kern="0" dirty="0">
                <a:solidFill>
                  <a:schemeClr val="tx1"/>
                </a:solidFill>
                <a:ea typeface="ＭＳ Ｐゴシック"/>
              </a:rPr>
              <a:t> Free Money (based on financial need)</a:t>
            </a:r>
            <a:endParaRPr lang="en-US" sz="2400" b="1" kern="0" dirty="0">
              <a:solidFill>
                <a:schemeClr val="tx1"/>
              </a:solidFill>
              <a:ea typeface="ＭＳ Ｐゴシック"/>
            </a:endParaRPr>
          </a:p>
          <a:p>
            <a:pPr marL="857250" lvl="2" indent="0">
              <a:buClr>
                <a:srgbClr val="00B0F0"/>
              </a:buClr>
              <a:buNone/>
              <a:defRPr/>
            </a:pPr>
            <a:endParaRPr lang="en-US" sz="2400" b="1" kern="0" dirty="0">
              <a:solidFill>
                <a:schemeClr val="tx1"/>
              </a:solidFill>
              <a:ea typeface="ＭＳ Ｐゴシック"/>
            </a:endParaRPr>
          </a:p>
          <a:p>
            <a:pPr marL="857250" lvl="2" indent="0">
              <a:buClr>
                <a:srgbClr val="00B0F0"/>
              </a:buClr>
              <a:buNone/>
              <a:defRPr/>
            </a:pPr>
            <a:r>
              <a:rPr lang="en-US" sz="2400" b="1" dirty="0">
                <a:solidFill>
                  <a:schemeClr val="tx1"/>
                </a:solidFill>
              </a:rPr>
              <a:t>	Scholarships</a:t>
            </a:r>
            <a:r>
              <a:rPr lang="en-US" sz="2400" b="1" kern="0" dirty="0">
                <a:solidFill>
                  <a:schemeClr val="tx1"/>
                </a:solidFill>
                <a:ea typeface="ＭＳ Ｐゴシック"/>
              </a:rPr>
              <a:t>: </a:t>
            </a:r>
            <a:r>
              <a:rPr lang="en-US" sz="2400" kern="0" dirty="0">
                <a:solidFill>
                  <a:schemeClr val="tx1"/>
                </a:solidFill>
                <a:ea typeface="ＭＳ Ｐゴシック"/>
              </a:rPr>
              <a:t>Free Money (based on merit/select criteria or need)</a:t>
            </a:r>
          </a:p>
          <a:p>
            <a:pPr marL="857250" lvl="2" indent="0">
              <a:buClr>
                <a:srgbClr val="00B0F0"/>
              </a:buClr>
              <a:buNone/>
              <a:defRPr/>
            </a:pPr>
            <a:endParaRPr lang="en-US" sz="2400" b="1" dirty="0">
              <a:solidFill>
                <a:schemeClr val="tx1"/>
              </a:solidFill>
            </a:endParaRPr>
          </a:p>
          <a:p>
            <a:pPr marL="914400" lvl="2" indent="0">
              <a:buClr>
                <a:srgbClr val="00B0F0"/>
              </a:buClr>
              <a:buNone/>
              <a:defRPr/>
            </a:pPr>
            <a:r>
              <a:rPr lang="en-US" sz="2400" b="1" dirty="0">
                <a:solidFill>
                  <a:schemeClr val="tx1"/>
                </a:solidFill>
              </a:rPr>
              <a:t>Work Study: </a:t>
            </a:r>
            <a:r>
              <a:rPr lang="en-US" sz="2400" dirty="0">
                <a:solidFill>
                  <a:schemeClr val="tx1"/>
                </a:solidFill>
              </a:rPr>
              <a:t> Earned Income</a:t>
            </a:r>
          </a:p>
          <a:p>
            <a:pPr marL="857250" lvl="2" indent="0">
              <a:buClr>
                <a:srgbClr val="00B0F0"/>
              </a:buClr>
              <a:buNone/>
              <a:defRPr/>
            </a:pPr>
            <a:endParaRPr lang="en-US" sz="2400" dirty="0">
              <a:solidFill>
                <a:schemeClr val="tx1"/>
              </a:solidFill>
            </a:endParaRPr>
          </a:p>
          <a:p>
            <a:pPr marL="914400" lvl="2" indent="0">
              <a:buClr>
                <a:srgbClr val="00B0F0"/>
              </a:buClr>
              <a:buNone/>
              <a:defRPr/>
            </a:pPr>
            <a:r>
              <a:rPr lang="en-US" sz="2400" b="1" dirty="0">
                <a:solidFill>
                  <a:schemeClr val="tx1"/>
                </a:solidFill>
              </a:rPr>
              <a:t>Student Loans</a:t>
            </a:r>
            <a:r>
              <a:rPr lang="en-US" sz="2400" b="1" dirty="0">
                <a:solidFill>
                  <a:srgbClr val="0000CC"/>
                </a:solidFill>
              </a:rPr>
              <a:t>: </a:t>
            </a:r>
            <a:r>
              <a:rPr lang="en-US" sz="2400" dirty="0">
                <a:solidFill>
                  <a:prstClr val="black"/>
                </a:solidFill>
              </a:rPr>
              <a:t>Borrowed money that </a:t>
            </a:r>
            <a:r>
              <a:rPr lang="en-US" sz="2400" u="sng" dirty="0">
                <a:solidFill>
                  <a:prstClr val="black"/>
                </a:solidFill>
              </a:rPr>
              <a:t>must</a:t>
            </a:r>
            <a:r>
              <a:rPr lang="en-US" sz="2400" dirty="0">
                <a:solidFill>
                  <a:prstClr val="black"/>
                </a:solidFill>
              </a:rPr>
              <a:t> be repaid</a:t>
            </a:r>
          </a:p>
          <a:p>
            <a:pPr marL="114300" indent="0">
              <a:buClr>
                <a:srgbClr val="00B0F0"/>
              </a:buClr>
              <a:buNone/>
              <a:defRPr/>
            </a:pPr>
            <a:endParaRPr lang="en-US" kern="0" dirty="0">
              <a:solidFill>
                <a:schemeClr val="tx1"/>
              </a:solidFill>
              <a:ea typeface="ＭＳ Ｐゴシック"/>
            </a:endParaRPr>
          </a:p>
          <a:p>
            <a:pPr marL="457200" lvl="1" indent="0">
              <a:buClr>
                <a:srgbClr val="00B0F0"/>
              </a:buClr>
              <a:buNone/>
              <a:defRPr/>
            </a:pPr>
            <a:endParaRPr lang="en-US" b="1" kern="0" dirty="0">
              <a:solidFill>
                <a:srgbClr val="FF0000"/>
              </a:solidFill>
              <a:ea typeface="ＭＳ Ｐゴシック"/>
            </a:endParaRPr>
          </a:p>
          <a:p>
            <a:pPr marL="0" indent="0">
              <a:buClr>
                <a:srgbClr val="00B0F0"/>
              </a:buClr>
              <a:buNone/>
              <a:defRPr/>
            </a:pPr>
            <a:endParaRPr lang="en-US" sz="2400" kern="0" dirty="0">
              <a:ea typeface="ＭＳ Ｐゴシック"/>
            </a:endParaRPr>
          </a:p>
        </p:txBody>
      </p:sp>
      <p:sp>
        <p:nvSpPr>
          <p:cNvPr id="12" name="Rectangle: Rounded Corners 11">
            <a:extLst>
              <a:ext uri="{FF2B5EF4-FFF2-40B4-BE49-F238E27FC236}">
                <a16:creationId xmlns:a16="http://schemas.microsoft.com/office/drawing/2014/main" id="{B8513426-F984-4CD8-8954-F8DBF08C4460}"/>
              </a:ext>
            </a:extLst>
          </p:cNvPr>
          <p:cNvSpPr/>
          <p:nvPr/>
        </p:nvSpPr>
        <p:spPr>
          <a:xfrm>
            <a:off x="643129" y="1892808"/>
            <a:ext cx="556480" cy="457200"/>
          </a:xfrm>
          <a:prstGeom prst="roundRect">
            <a:avLst/>
          </a:prstGeom>
          <a: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t="-23000" b="-2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2000"/>
          </a:p>
        </p:txBody>
      </p:sp>
      <p:sp>
        <p:nvSpPr>
          <p:cNvPr id="13" name="Rectangle: Rounded Corners 12">
            <a:extLst>
              <a:ext uri="{FF2B5EF4-FFF2-40B4-BE49-F238E27FC236}">
                <a16:creationId xmlns:a16="http://schemas.microsoft.com/office/drawing/2014/main" id="{E1193250-AC79-414D-AF11-19392A51D65A}"/>
              </a:ext>
            </a:extLst>
          </p:cNvPr>
          <p:cNvSpPr/>
          <p:nvPr/>
        </p:nvSpPr>
        <p:spPr>
          <a:xfrm>
            <a:off x="643129" y="2803225"/>
            <a:ext cx="556480" cy="457200"/>
          </a:xfrm>
          <a:prstGeom prst="roundRect">
            <a:avLst/>
          </a:prstGeom>
          <a:blipFill>
            <a:blip r:embed="rId3" cstate="email">
              <a:extLst>
                <a:ext uri="{28A0092B-C50C-407E-A947-70E740481C1C}">
                  <a14:useLocalDpi xmlns:a14="http://schemas.microsoft.com/office/drawing/2010/main"/>
                </a:ext>
                <a:ext uri="{96DAC541-7B7A-43D3-8B79-37D633B846F1}">
                  <asvg:svgBlip xmlns:asvg="http://schemas.microsoft.com/office/drawing/2016/SVG/main" xmlns="" r:embed="rId4"/>
                </a:ext>
              </a:extLst>
            </a:blip>
            <a:srcRect/>
            <a:stretch>
              <a:fillRect t="-23000" b="-2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2000"/>
          </a:p>
        </p:txBody>
      </p:sp>
      <p:grpSp>
        <p:nvGrpSpPr>
          <p:cNvPr id="15" name="Group 14">
            <a:extLst>
              <a:ext uri="{FF2B5EF4-FFF2-40B4-BE49-F238E27FC236}">
                <a16:creationId xmlns:a16="http://schemas.microsoft.com/office/drawing/2014/main" id="{DB6DBC17-2D5B-4A10-8B27-520D9599DBAE}"/>
              </a:ext>
            </a:extLst>
          </p:cNvPr>
          <p:cNvGrpSpPr/>
          <p:nvPr/>
        </p:nvGrpSpPr>
        <p:grpSpPr>
          <a:xfrm>
            <a:off x="643127" y="3732521"/>
            <a:ext cx="556480" cy="419506"/>
            <a:chOff x="129320" y="4482294"/>
            <a:chExt cx="634671" cy="632705"/>
          </a:xfrm>
          <a:solidFill>
            <a:schemeClr val="accent5"/>
          </a:solidFill>
        </p:grpSpPr>
        <p:sp>
          <p:nvSpPr>
            <p:cNvPr id="16" name="Oval 32">
              <a:extLst>
                <a:ext uri="{FF2B5EF4-FFF2-40B4-BE49-F238E27FC236}">
                  <a16:creationId xmlns:a16="http://schemas.microsoft.com/office/drawing/2014/main" id="{FD3EE4B7-64FA-42EF-8053-1E43109EC163}"/>
                </a:ext>
              </a:extLst>
            </p:cNvPr>
            <p:cNvSpPr>
              <a:spLocks noChangeArrowheads="1"/>
            </p:cNvSpPr>
            <p:nvPr/>
          </p:nvSpPr>
          <p:spPr bwMode="auto">
            <a:xfrm>
              <a:off x="129320" y="4482294"/>
              <a:ext cx="634671" cy="632705"/>
            </a:xfrm>
            <a:prstGeom prst="ellipse">
              <a:avLst/>
            </a:prstGeom>
            <a:grpFill/>
            <a:ln w="9525">
              <a:noFill/>
              <a:round/>
              <a:headEnd/>
              <a:tailEnd/>
            </a:ln>
          </p:spPr>
          <p:txBody>
            <a:bodyPr vert="horz" wrap="square" lIns="68580" tIns="34290" rIns="68580" bIns="34290" numCol="1" anchor="t" anchorCtr="0" compatLnSpc="1">
              <a:prstTxWarp prst="textNoShape">
                <a:avLst/>
              </a:prstTxWarp>
            </a:bodyPr>
            <a:lstStyle/>
            <a:p>
              <a:endParaRPr lang="en-US" sz="2000"/>
            </a:p>
          </p:txBody>
        </p:sp>
        <p:pic>
          <p:nvPicPr>
            <p:cNvPr id="17" name="Graphic 16" descr="Briefcase outline">
              <a:extLst>
                <a:ext uri="{FF2B5EF4-FFF2-40B4-BE49-F238E27FC236}">
                  <a16:creationId xmlns:a16="http://schemas.microsoft.com/office/drawing/2014/main" id="{95BC7218-1132-473D-9EF2-93A4B6B58290}"/>
                </a:ext>
              </a:extLst>
            </p:cNvPr>
            <p:cNvPicPr>
              <a:picLocks noChangeAspect="1"/>
            </p:cNvPicPr>
            <p:nvPr/>
          </p:nvPicPr>
          <p:blipFill>
            <a:blip r:embed="rId5" cstate="email">
              <a:extLst>
                <a:ext uri="{28A0092B-C50C-407E-A947-70E740481C1C}">
                  <a14:useLocalDpi xmlns:a14="http://schemas.microsoft.com/office/drawing/2010/main"/>
                </a:ext>
                <a:ext uri="{96DAC541-7B7A-43D3-8B79-37D633B846F1}">
                  <asvg:svgBlip xmlns:asvg="http://schemas.microsoft.com/office/drawing/2016/SVG/main" xmlns="" r:embed="rId6"/>
                </a:ext>
              </a:extLst>
            </a:blip>
            <a:stretch>
              <a:fillRect/>
            </a:stretch>
          </p:blipFill>
          <p:spPr>
            <a:xfrm>
              <a:off x="214055" y="4572781"/>
              <a:ext cx="448658" cy="448658"/>
            </a:xfrm>
            <a:prstGeom prst="rect">
              <a:avLst/>
            </a:prstGeom>
          </p:spPr>
        </p:pic>
      </p:grpSp>
      <p:sp>
        <p:nvSpPr>
          <p:cNvPr id="18" name="Rectangle: Rounded Corners 17" descr="Bank outline">
            <a:extLst>
              <a:ext uri="{FF2B5EF4-FFF2-40B4-BE49-F238E27FC236}">
                <a16:creationId xmlns:a16="http://schemas.microsoft.com/office/drawing/2014/main" id="{9D31D91E-0A4E-43E9-9162-6766A7031D63}"/>
              </a:ext>
            </a:extLst>
          </p:cNvPr>
          <p:cNvSpPr/>
          <p:nvPr/>
        </p:nvSpPr>
        <p:spPr>
          <a:xfrm>
            <a:off x="643128" y="4661164"/>
            <a:ext cx="609601" cy="368381"/>
          </a:xfrm>
          <a:prstGeom prst="roundRect">
            <a:avLst/>
          </a:prstGeom>
          <a:blipFill>
            <a:blip r:embed="rId7" cstate="email">
              <a:extLst>
                <a:ext uri="{28A0092B-C50C-407E-A947-70E740481C1C}">
                  <a14:useLocalDpi xmlns:a14="http://schemas.microsoft.com/office/drawing/2010/main"/>
                </a:ext>
                <a:ext uri="{96DAC541-7B7A-43D3-8B79-37D633B846F1}">
                  <asvg:svgBlip xmlns:asvg="http://schemas.microsoft.com/office/drawing/2016/SVG/main" xmlns="" r:embed="rId8"/>
                </a:ext>
              </a:extLst>
            </a:blip>
            <a:srcRect/>
            <a:stretch>
              <a:fillRect t="-13000" b="-13000"/>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sz="2000"/>
          </a:p>
        </p:txBody>
      </p:sp>
    </p:spTree>
    <p:extLst>
      <p:ext uri="{BB962C8B-B14F-4D97-AF65-F5344CB8AC3E}">
        <p14:creationId xmlns:p14="http://schemas.microsoft.com/office/powerpoint/2010/main" val="2133426340"/>
      </p:ext>
    </p:extLst>
  </p:cSld>
  <p:clrMapOvr>
    <a:masterClrMapping/>
  </p:clrMapOvr>
  <p:transition spd="slow">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a:spLocks noGrp="1"/>
          </p:cNvSpPr>
          <p:nvPr>
            <p:ph type="title"/>
          </p:nvPr>
        </p:nvSpPr>
        <p:spPr/>
        <p:txBody>
          <a:bodyPr>
            <a:normAutofit fontScale="90000"/>
          </a:bodyPr>
          <a:lstStyle/>
          <a:p>
            <a:pPr>
              <a:spcBef>
                <a:spcPts val="0"/>
              </a:spcBef>
              <a:defRPr/>
            </a:pPr>
            <a:r>
              <a:rPr lang="en-US" sz="3200" dirty="0">
                <a:solidFill>
                  <a:schemeClr val="bg1"/>
                </a:solidFill>
                <a:ea typeface="+mn-ea"/>
                <a:cs typeface="+mn-cs"/>
              </a:rPr>
              <a:t/>
            </a:r>
            <a:br>
              <a:rPr lang="en-US" sz="3200" dirty="0">
                <a:solidFill>
                  <a:schemeClr val="bg1"/>
                </a:solidFill>
                <a:ea typeface="+mn-ea"/>
                <a:cs typeface="+mn-cs"/>
              </a:rPr>
            </a:br>
            <a:r>
              <a:rPr lang="en-US" sz="3600" dirty="0">
                <a:solidFill>
                  <a:schemeClr val="bg1"/>
                </a:solidFill>
                <a:ea typeface="+mn-ea"/>
                <a:cs typeface="+mn-cs"/>
              </a:rPr>
              <a:t>Sources of Aid</a:t>
            </a:r>
            <a:r>
              <a:rPr lang="en-US" sz="1800" u="sng" dirty="0">
                <a:solidFill>
                  <a:prstClr val="black"/>
                </a:solidFill>
                <a:latin typeface="Arial"/>
                <a:ea typeface="+mn-ea"/>
                <a:cs typeface="+mn-cs"/>
              </a:rPr>
              <a:t/>
            </a:r>
            <a:br>
              <a:rPr lang="en-US" sz="1800" u="sng" dirty="0">
                <a:solidFill>
                  <a:prstClr val="black"/>
                </a:solidFill>
                <a:latin typeface="Arial"/>
                <a:ea typeface="+mn-ea"/>
                <a:cs typeface="+mn-cs"/>
              </a:rPr>
            </a:br>
            <a:endParaRPr lang="en-US" sz="1600" dirty="0"/>
          </a:p>
        </p:txBody>
      </p:sp>
      <p:sp>
        <p:nvSpPr>
          <p:cNvPr id="2" name="Content Placeholder 1">
            <a:extLst>
              <a:ext uri="{FF2B5EF4-FFF2-40B4-BE49-F238E27FC236}">
                <a16:creationId xmlns:a16="http://schemas.microsoft.com/office/drawing/2014/main" id="{908F5151-B019-6E47-010B-7BA5B5153D80}"/>
              </a:ext>
            </a:extLst>
          </p:cNvPr>
          <p:cNvSpPr>
            <a:spLocks noGrp="1"/>
          </p:cNvSpPr>
          <p:nvPr>
            <p:ph idx="1"/>
          </p:nvPr>
        </p:nvSpPr>
        <p:spPr/>
        <p:txBody>
          <a:bodyPr/>
          <a:lstStyle/>
          <a:p>
            <a:endParaRPr lang="en-US"/>
          </a:p>
        </p:txBody>
      </p:sp>
      <p:graphicFrame>
        <p:nvGraphicFramePr>
          <p:cNvPr id="18" name="Diagram 17">
            <a:extLst>
              <a:ext uri="{FF2B5EF4-FFF2-40B4-BE49-F238E27FC236}">
                <a16:creationId xmlns:a16="http://schemas.microsoft.com/office/drawing/2014/main" id="{D2E9DE8B-8F57-4F4C-875B-904B35FCB4EA}"/>
              </a:ext>
            </a:extLst>
          </p:cNvPr>
          <p:cNvGraphicFramePr/>
          <p:nvPr>
            <p:extLst>
              <p:ext uri="{D42A27DB-BD31-4B8C-83A1-F6EECF244321}">
                <p14:modId xmlns:p14="http://schemas.microsoft.com/office/powerpoint/2010/main" val="4079030836"/>
              </p:ext>
            </p:extLst>
          </p:nvPr>
        </p:nvGraphicFramePr>
        <p:xfrm>
          <a:off x="700391" y="1712067"/>
          <a:ext cx="10865795" cy="471791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528448"/>
      </p:ext>
    </p:extLst>
  </p:cSld>
  <p:clrMapOvr>
    <a:masterClrMapping/>
  </p:clrMapOvr>
  <p:transition spd="slow">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132D3F7-8728-3F90-3D23-AF2065FB6D35}"/>
              </a:ext>
            </a:extLst>
          </p:cNvPr>
          <p:cNvSpPr/>
          <p:nvPr/>
        </p:nvSpPr>
        <p:spPr>
          <a:xfrm>
            <a:off x="8135448" y="0"/>
            <a:ext cx="4056552" cy="6858000"/>
          </a:xfrm>
          <a:prstGeom prst="rect">
            <a:avLst/>
          </a:prstGeom>
          <a:solidFill>
            <a:schemeClr val="accent4">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tx1"/>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0284CB4A-14C8-2331-F7A5-B8CA59F7515D}"/>
              </a:ext>
            </a:extLst>
          </p:cNvPr>
          <p:cNvSpPr>
            <a:spLocks noGrp="1"/>
          </p:cNvSpPr>
          <p:nvPr>
            <p:ph type="title"/>
          </p:nvPr>
        </p:nvSpPr>
        <p:spPr>
          <a:xfrm>
            <a:off x="88003" y="219181"/>
            <a:ext cx="7937100" cy="1043711"/>
          </a:xfrm>
        </p:spPr>
        <p:txBody>
          <a:bodyPr>
            <a:normAutofit fontScale="90000"/>
          </a:bodyPr>
          <a:lstStyle/>
          <a:p>
            <a:pPr algn="ctr"/>
            <a:r>
              <a:rPr lang="en-US" dirty="0"/>
              <a:t>Scholarships  </a:t>
            </a:r>
            <a:br>
              <a:rPr lang="en-US" dirty="0"/>
            </a:br>
            <a:r>
              <a:rPr lang="en-US" dirty="0"/>
              <a:t>There is something for everyone!</a:t>
            </a:r>
          </a:p>
        </p:txBody>
      </p:sp>
      <p:sp>
        <p:nvSpPr>
          <p:cNvPr id="5" name="Slide Number Placeholder 4">
            <a:extLst>
              <a:ext uri="{FF2B5EF4-FFF2-40B4-BE49-F238E27FC236}">
                <a16:creationId xmlns:a16="http://schemas.microsoft.com/office/drawing/2014/main" id="{4F781B1B-9877-B6ED-B493-922862CB2FB6}"/>
              </a:ext>
            </a:extLst>
          </p:cNvPr>
          <p:cNvSpPr>
            <a:spLocks noGrp="1"/>
          </p:cNvSpPr>
          <p:nvPr>
            <p:ph type="sldNum" sz="quarter" idx="12"/>
          </p:nvPr>
        </p:nvSpPr>
        <p:spPr>
          <a:prstGeom prst="rect">
            <a:avLst/>
          </a:prstGeom>
          <a:noFill/>
        </p:spPr>
        <p:txBody>
          <a:bodyPr vert="horz" lIns="0" tIns="0" rIns="0" bIns="0" rtlCol="0" anchor="ctr"/>
          <a:lstStyle>
            <a:defPPr>
              <a:defRPr lang="en-US"/>
            </a:defPPr>
            <a:lvl1pPr marL="0" algn="r" defTabSz="914400" rtl="0" eaLnBrk="1" latinLnBrk="0" hangingPunct="1">
              <a:defRPr sz="10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6F15528-21DE-4FAA-801E-634DDDAF4B2B}" type="slidenum">
              <a:rPr lang="en-US" smtClean="0"/>
              <a:pPr/>
              <a:t>7</a:t>
            </a:fld>
            <a:endParaRPr lang="en-US" dirty="0"/>
          </a:p>
        </p:txBody>
      </p:sp>
      <p:sp>
        <p:nvSpPr>
          <p:cNvPr id="3" name="Text Placeholder 2">
            <a:extLst>
              <a:ext uri="{FF2B5EF4-FFF2-40B4-BE49-F238E27FC236}">
                <a16:creationId xmlns:a16="http://schemas.microsoft.com/office/drawing/2014/main" id="{2216957F-F202-4E49-BC0F-4067B9C5B9BB}"/>
              </a:ext>
            </a:extLst>
          </p:cNvPr>
          <p:cNvSpPr>
            <a:spLocks noGrp="1"/>
          </p:cNvSpPr>
          <p:nvPr>
            <p:ph idx="1"/>
          </p:nvPr>
        </p:nvSpPr>
        <p:spPr>
          <a:xfrm>
            <a:off x="365760" y="1570037"/>
            <a:ext cx="7325360" cy="4830763"/>
          </a:xfrm>
        </p:spPr>
        <p:txBody>
          <a:bodyPr>
            <a:normAutofit fontScale="92500" lnSpcReduction="10000"/>
          </a:bodyPr>
          <a:lstStyle/>
          <a:p>
            <a:pPr marL="0" indent="0">
              <a:buNone/>
            </a:pPr>
            <a:r>
              <a:rPr lang="en-US" dirty="0"/>
              <a:t>Scholarships come in all shapes, sizes &amp; forms</a:t>
            </a:r>
            <a:endParaRPr lang="en-US" b="1" dirty="0">
              <a:solidFill>
                <a:schemeClr val="accent4"/>
              </a:solidFill>
            </a:endParaRPr>
          </a:p>
          <a:p>
            <a:pPr marL="342900" indent="-342900">
              <a:buFont typeface="Wingdings" panose="05000000000000000000" pitchFamily="2" charset="2"/>
              <a:buChar char="§"/>
            </a:pPr>
            <a:r>
              <a:rPr lang="en-US" sz="2400" dirty="0"/>
              <a:t>Athletics</a:t>
            </a:r>
          </a:p>
          <a:p>
            <a:pPr marL="342900" indent="-342900">
              <a:buFont typeface="Wingdings" panose="05000000000000000000" pitchFamily="2" charset="2"/>
              <a:buChar char="§"/>
            </a:pPr>
            <a:r>
              <a:rPr lang="en-US" sz="2400" dirty="0"/>
              <a:t>E-sports</a:t>
            </a:r>
          </a:p>
          <a:p>
            <a:pPr marL="342900" indent="-342900">
              <a:buFont typeface="Wingdings" panose="05000000000000000000" pitchFamily="2" charset="2"/>
              <a:buChar char="§"/>
            </a:pPr>
            <a:r>
              <a:rPr lang="en-US" sz="2400" dirty="0"/>
              <a:t>Music – chorus, band</a:t>
            </a:r>
          </a:p>
          <a:p>
            <a:pPr marL="342900" indent="-342900">
              <a:buFont typeface="Wingdings" panose="05000000000000000000" pitchFamily="2" charset="2"/>
              <a:buChar char="§"/>
            </a:pPr>
            <a:r>
              <a:rPr lang="en-US" sz="2400" dirty="0"/>
              <a:t>Community and Volunteer Service</a:t>
            </a:r>
          </a:p>
          <a:p>
            <a:pPr marL="342900" indent="-342900">
              <a:buFont typeface="Wingdings" panose="05000000000000000000" pitchFamily="2" charset="2"/>
              <a:buChar char="§"/>
            </a:pPr>
            <a:r>
              <a:rPr lang="en-US" sz="2400" dirty="0"/>
              <a:t>Ethnicity</a:t>
            </a:r>
          </a:p>
          <a:p>
            <a:pPr marL="342900" indent="-342900">
              <a:buFont typeface="Wingdings" panose="05000000000000000000" pitchFamily="2" charset="2"/>
              <a:buChar char="§"/>
            </a:pPr>
            <a:r>
              <a:rPr lang="en-US" sz="2400" dirty="0"/>
              <a:t>Special Interests -hobbies, club membership (Elks, Moose), church</a:t>
            </a:r>
          </a:p>
          <a:p>
            <a:pPr marL="342900" indent="-342900">
              <a:buFont typeface="Wingdings" panose="05000000000000000000" pitchFamily="2" charset="2"/>
              <a:buChar char="§"/>
            </a:pPr>
            <a:r>
              <a:rPr lang="en-US" sz="2400" dirty="0"/>
              <a:t>Employment </a:t>
            </a:r>
          </a:p>
          <a:p>
            <a:pPr marL="342900" indent="-342900">
              <a:buFont typeface="Wingdings" panose="05000000000000000000" pitchFamily="2" charset="2"/>
              <a:buChar char="§"/>
            </a:pPr>
            <a:r>
              <a:rPr lang="en-US" sz="2400" dirty="0"/>
              <a:t>Religion</a:t>
            </a:r>
          </a:p>
          <a:p>
            <a:pPr marL="342900" indent="-342900">
              <a:buFont typeface="Wingdings" panose="05000000000000000000" pitchFamily="2" charset="2"/>
              <a:buChar char="§"/>
            </a:pPr>
            <a:r>
              <a:rPr lang="en-US" sz="2400" dirty="0"/>
              <a:t>Talent / Creativity</a:t>
            </a:r>
          </a:p>
          <a:p>
            <a:pPr marL="0" indent="0">
              <a:buNone/>
            </a:pPr>
            <a:endParaRPr lang="en-US" dirty="0">
              <a:solidFill>
                <a:schemeClr val="accent1"/>
              </a:solidFill>
            </a:endParaRPr>
          </a:p>
        </p:txBody>
      </p:sp>
      <p:sp>
        <p:nvSpPr>
          <p:cNvPr id="4" name="Content Placeholder 11">
            <a:extLst>
              <a:ext uri="{FF2B5EF4-FFF2-40B4-BE49-F238E27FC236}">
                <a16:creationId xmlns:a16="http://schemas.microsoft.com/office/drawing/2014/main" id="{294C0551-927F-478B-AF12-99616E4CC729}"/>
              </a:ext>
            </a:extLst>
          </p:cNvPr>
          <p:cNvSpPr txBox="1">
            <a:spLocks/>
          </p:cNvSpPr>
          <p:nvPr/>
        </p:nvSpPr>
        <p:spPr>
          <a:xfrm>
            <a:off x="8220510" y="219181"/>
            <a:ext cx="3971490" cy="6181619"/>
          </a:xfrm>
          <a:prstGeom prst="rect">
            <a:avLst/>
          </a:prstGeom>
        </p:spPr>
        <p:txBody>
          <a:bodyPr>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nSpc>
                <a:spcPct val="90000"/>
              </a:lnSpc>
              <a:spcBef>
                <a:spcPts val="400"/>
              </a:spcBef>
              <a:spcAft>
                <a:spcPts val="400"/>
              </a:spcAft>
              <a:buClr>
                <a:prstClr val="white"/>
              </a:buClr>
              <a:buFont typeface="Wingdings" charset="2"/>
              <a:buChar char="ü"/>
              <a:defRPr/>
            </a:pPr>
            <a:r>
              <a:rPr lang="en-US" sz="1800" dirty="0">
                <a:solidFill>
                  <a:prstClr val="white"/>
                </a:solidFill>
                <a:latin typeface="Century Gothic" panose="020B0502020202020204"/>
              </a:rPr>
              <a:t>Appily</a:t>
            </a:r>
            <a:r>
              <a:rPr kumimoji="0" lang="en-US" sz="1800" i="0" u="none" strike="noStrike" kern="1200" cap="none" spc="0" normalizeH="0" baseline="0" noProof="0" dirty="0">
                <a:ln>
                  <a:noFill/>
                </a:ln>
                <a:solidFill>
                  <a:prstClr val="white"/>
                </a:solidFill>
                <a:effectLst/>
                <a:uLnTx/>
                <a:uFillTx/>
                <a:latin typeface="Century Gothic" panose="020B0502020202020204"/>
                <a:ea typeface="+mn-ea"/>
                <a:cs typeface="+mn-cs"/>
              </a:rPr>
              <a:t>.com </a:t>
            </a:r>
            <a:endParaRPr kumimoji="0" lang="en-US" sz="1800" i="0" u="none" strike="noStrike" kern="1200" cap="none" spc="0" normalizeH="0" baseline="0" noProof="0" dirty="0">
              <a:ln>
                <a:noFill/>
              </a:ln>
              <a:solidFill>
                <a:schemeClr val="bg1"/>
              </a:solidFill>
              <a:effectLst/>
              <a:uLnTx/>
              <a:uFillTx/>
              <a:latin typeface="Century Gothic" panose="020B0502020202020204"/>
              <a:ea typeface="+mn-ea"/>
              <a:cs typeface="+mn-cs"/>
            </a:endParaRPr>
          </a:p>
          <a:p>
            <a:pPr>
              <a:lnSpc>
                <a:spcPct val="90000"/>
              </a:lnSpc>
              <a:spcBef>
                <a:spcPts val="400"/>
              </a:spcBef>
              <a:spcAft>
                <a:spcPts val="400"/>
              </a:spcAft>
              <a:buClr>
                <a:prstClr val="white"/>
              </a:buClr>
              <a:buFont typeface="Wingdings" charset="2"/>
              <a:buChar char="ü"/>
              <a:defRPr/>
            </a:pPr>
            <a:r>
              <a:rPr kumimoji="0" lang="en-US" sz="1800" i="0" u="none" strike="noStrike" kern="1200" cap="none" spc="0" normalizeH="0" baseline="0" noProof="0" dirty="0">
                <a:ln>
                  <a:noFill/>
                </a:ln>
                <a:solidFill>
                  <a:prstClr val="white"/>
                </a:solidFill>
                <a:effectLst/>
                <a:uLnTx/>
                <a:uFillTx/>
                <a:latin typeface="Century Gothic" panose="020B0502020202020204"/>
                <a:ea typeface="+mn-ea"/>
                <a:cs typeface="+mn-cs"/>
              </a:rPr>
              <a:t>BigFuture.Collegeboard.org</a:t>
            </a:r>
            <a:endParaRPr kumimoji="0" lang="en-US" sz="1800" i="0" u="none" strike="noStrike" kern="1200" cap="none" spc="0" normalizeH="0" baseline="0" noProof="0" dirty="0">
              <a:ln>
                <a:noFill/>
              </a:ln>
              <a:solidFill>
                <a:schemeClr val="bg1"/>
              </a:solidFill>
              <a:effectLst/>
              <a:uLnTx/>
              <a:uFillTx/>
              <a:latin typeface="Century Gothic" panose="020B0502020202020204"/>
              <a:ea typeface="+mn-ea"/>
              <a:cs typeface="+mn-cs"/>
            </a:endParaRPr>
          </a:p>
          <a:p>
            <a:pPr>
              <a:lnSpc>
                <a:spcPct val="90000"/>
              </a:lnSpc>
              <a:spcBef>
                <a:spcPts val="400"/>
              </a:spcBef>
              <a:spcAft>
                <a:spcPts val="400"/>
              </a:spcAft>
              <a:buClr>
                <a:prstClr val="white"/>
              </a:buClr>
              <a:buFont typeface="Wingdings" charset="2"/>
              <a:buChar char="ü"/>
              <a:defRPr/>
            </a:pPr>
            <a:r>
              <a:rPr kumimoji="0" lang="en-US" sz="1800" i="0" u="none" strike="noStrike" kern="1200" cap="none" spc="0" normalizeH="0" baseline="0" noProof="0" dirty="0">
                <a:ln>
                  <a:noFill/>
                </a:ln>
                <a:solidFill>
                  <a:prstClr val="white"/>
                </a:solidFill>
                <a:effectLst/>
                <a:uLnTx/>
                <a:uFillTx/>
                <a:latin typeface="Century Gothic" panose="020B0502020202020204"/>
                <a:ea typeface="+mn-ea"/>
                <a:cs typeface="+mn-cs"/>
              </a:rPr>
              <a:t>Chegg.com</a:t>
            </a:r>
          </a:p>
          <a:p>
            <a:pPr marL="342900" marR="0" lvl="0" indent="-342900" algn="l" defTabSz="914400" rtl="0" eaLnBrk="1" fontAlgn="auto" latinLnBrk="0" hangingPunct="1">
              <a:lnSpc>
                <a:spcPct val="90000"/>
              </a:lnSpc>
              <a:spcBef>
                <a:spcPts val="400"/>
              </a:spcBef>
              <a:spcAft>
                <a:spcPts val="400"/>
              </a:spcAft>
              <a:buClr>
                <a:prstClr val="white"/>
              </a:buClr>
              <a:buSzTx/>
              <a:buFont typeface="Wingdings" charset="2"/>
              <a:buChar char="ü"/>
              <a:tabLst/>
              <a:defRPr/>
            </a:pPr>
            <a:r>
              <a:rPr kumimoji="0" lang="en-US" sz="1800" i="0" u="none" strike="noStrike" kern="1200" cap="none" spc="0" normalizeH="0" baseline="0" noProof="0" dirty="0">
                <a:ln>
                  <a:noFill/>
                </a:ln>
                <a:solidFill>
                  <a:prstClr val="white"/>
                </a:solidFill>
                <a:effectLst/>
                <a:uLnTx/>
                <a:uFillTx/>
                <a:latin typeface="Century Gothic" panose="020B0502020202020204"/>
                <a:ea typeface="+mn-ea"/>
                <a:cs typeface="+mn-cs"/>
              </a:rPr>
              <a:t>CollegeAnswer.com</a:t>
            </a:r>
          </a:p>
          <a:p>
            <a:pPr marL="342900" marR="0" lvl="0" indent="-342900" algn="l" defTabSz="914400" rtl="0" eaLnBrk="1" fontAlgn="auto" latinLnBrk="0" hangingPunct="1">
              <a:lnSpc>
                <a:spcPct val="90000"/>
              </a:lnSpc>
              <a:spcBef>
                <a:spcPts val="400"/>
              </a:spcBef>
              <a:spcAft>
                <a:spcPts val="400"/>
              </a:spcAft>
              <a:buClr>
                <a:prstClr val="white"/>
              </a:buClr>
              <a:buSzTx/>
              <a:buFont typeface="Wingdings" charset="2"/>
              <a:buChar char="ü"/>
              <a:tabLst/>
              <a:defRPr/>
            </a:pPr>
            <a:r>
              <a:rPr kumimoji="0" lang="en-US" sz="1800" i="0" u="none" strike="noStrike" kern="1200" cap="none" spc="0" normalizeH="0" baseline="0" noProof="0" dirty="0">
                <a:ln>
                  <a:noFill/>
                </a:ln>
                <a:solidFill>
                  <a:prstClr val="white"/>
                </a:solidFill>
                <a:effectLst/>
                <a:uLnTx/>
                <a:uFillTx/>
                <a:latin typeface="Century Gothic" panose="020B0502020202020204"/>
                <a:ea typeface="+mn-ea"/>
                <a:cs typeface="+mn-cs"/>
              </a:rPr>
              <a:t>CollegeNet.com</a:t>
            </a:r>
            <a:endParaRPr kumimoji="0" lang="en-US" sz="1800" i="0" u="none" strike="noStrike" kern="1200" cap="none" spc="0" normalizeH="0" baseline="0" noProof="0" dirty="0">
              <a:ln>
                <a:noFill/>
              </a:ln>
              <a:solidFill>
                <a:schemeClr val="bg1"/>
              </a:solidFill>
              <a:effectLst/>
              <a:uLnTx/>
              <a:uFillTx/>
              <a:latin typeface="Century Gothic" panose="020B0502020202020204"/>
              <a:ea typeface="+mn-ea"/>
              <a:cs typeface="+mn-cs"/>
            </a:endParaRPr>
          </a:p>
          <a:p>
            <a:pPr>
              <a:lnSpc>
                <a:spcPct val="90000"/>
              </a:lnSpc>
              <a:spcBef>
                <a:spcPts val="400"/>
              </a:spcBef>
              <a:spcAft>
                <a:spcPts val="400"/>
              </a:spcAft>
              <a:buClr>
                <a:prstClr val="white"/>
              </a:buClr>
              <a:buFont typeface="Wingdings" charset="2"/>
              <a:buChar char="ü"/>
              <a:defRPr/>
            </a:pPr>
            <a:r>
              <a:rPr kumimoji="0" lang="en-US" sz="1800" i="0" u="none" strike="noStrike" kern="1200" cap="none" spc="0" normalizeH="0" baseline="0" noProof="0" dirty="0">
                <a:ln>
                  <a:noFill/>
                </a:ln>
                <a:solidFill>
                  <a:prstClr val="white"/>
                </a:solidFill>
                <a:effectLst/>
                <a:uLnTx/>
                <a:uFillTx/>
                <a:latin typeface="Century Gothic" panose="020B0502020202020204"/>
                <a:ea typeface="+mn-ea"/>
                <a:cs typeface="+mn-cs"/>
              </a:rPr>
              <a:t>DoSomething.org/Scholarships</a:t>
            </a:r>
            <a:endParaRPr kumimoji="0" lang="en-US" sz="1800" i="0" u="none" strike="noStrike" kern="1200" cap="none" spc="0" normalizeH="0" baseline="0" noProof="0" dirty="0">
              <a:ln>
                <a:noFill/>
              </a:ln>
              <a:solidFill>
                <a:schemeClr val="bg1"/>
              </a:solidFill>
              <a:effectLst/>
              <a:uLnTx/>
              <a:uFillTx/>
              <a:latin typeface="Century Gothic" panose="020B0502020202020204"/>
              <a:ea typeface="+mn-ea"/>
              <a:cs typeface="+mn-cs"/>
            </a:endParaRPr>
          </a:p>
          <a:p>
            <a:pPr marL="342900" marR="0" lvl="0" indent="-342900" algn="l" defTabSz="914400" rtl="0" eaLnBrk="1" fontAlgn="auto" latinLnBrk="0" hangingPunct="1">
              <a:lnSpc>
                <a:spcPct val="90000"/>
              </a:lnSpc>
              <a:spcBef>
                <a:spcPts val="400"/>
              </a:spcBef>
              <a:spcAft>
                <a:spcPts val="400"/>
              </a:spcAft>
              <a:buClr>
                <a:prstClr val="white"/>
              </a:buClr>
              <a:buSzTx/>
              <a:buFont typeface="Wingdings" charset="2"/>
              <a:buChar char="ü"/>
              <a:tabLst/>
              <a:defRPr/>
            </a:pPr>
            <a:r>
              <a:rPr kumimoji="0" lang="en-US" sz="1800" i="0" u="none" strike="noStrike" kern="1200" cap="none" spc="0" normalizeH="0" baseline="0" noProof="0" dirty="0">
                <a:ln>
                  <a:noFill/>
                </a:ln>
                <a:solidFill>
                  <a:schemeClr val="bg1"/>
                </a:solidFill>
                <a:effectLst/>
                <a:uLnTx/>
                <a:uFillTx/>
                <a:latin typeface="Century Gothic" panose="020B0502020202020204"/>
                <a:ea typeface="+mn-ea"/>
                <a:cs typeface="+mn-cs"/>
              </a:rPr>
              <a:t>FastWeb.com</a:t>
            </a:r>
          </a:p>
          <a:p>
            <a:pPr marL="342900" marR="0" lvl="0" indent="-342900" algn="l" defTabSz="914400" rtl="0" eaLnBrk="1" fontAlgn="auto" latinLnBrk="0" hangingPunct="1">
              <a:lnSpc>
                <a:spcPct val="90000"/>
              </a:lnSpc>
              <a:spcBef>
                <a:spcPts val="400"/>
              </a:spcBef>
              <a:spcAft>
                <a:spcPts val="400"/>
              </a:spcAft>
              <a:buClr>
                <a:prstClr val="white"/>
              </a:buClr>
              <a:buSzTx/>
              <a:buFont typeface="Wingdings" charset="2"/>
              <a:buChar char="ü"/>
              <a:tabLst/>
              <a:defRPr/>
            </a:pPr>
            <a:r>
              <a:rPr kumimoji="0" lang="en-US" sz="1800" i="0" u="none" strike="noStrike" kern="1200" cap="none" spc="0" normalizeH="0" baseline="0" noProof="0" dirty="0">
                <a:ln>
                  <a:noFill/>
                </a:ln>
                <a:solidFill>
                  <a:prstClr val="white"/>
                </a:solidFill>
                <a:effectLst/>
                <a:uLnTx/>
                <a:uFillTx/>
                <a:latin typeface="Century Gothic" panose="020B0502020202020204"/>
                <a:ea typeface="+mn-ea"/>
                <a:cs typeface="+mn-cs"/>
              </a:rPr>
              <a:t>Goingmerry.com</a:t>
            </a:r>
          </a:p>
          <a:p>
            <a:pPr marL="342900" marR="0" lvl="0" indent="-342900" algn="l" defTabSz="914400" rtl="0" eaLnBrk="1" fontAlgn="auto" latinLnBrk="0" hangingPunct="1">
              <a:lnSpc>
                <a:spcPct val="90000"/>
              </a:lnSpc>
              <a:spcBef>
                <a:spcPts val="400"/>
              </a:spcBef>
              <a:spcAft>
                <a:spcPts val="400"/>
              </a:spcAft>
              <a:buClr>
                <a:prstClr val="white"/>
              </a:buClr>
              <a:buSzTx/>
              <a:buFont typeface="Wingdings" charset="2"/>
              <a:buChar char="ü"/>
              <a:tabLst/>
              <a:defRPr/>
            </a:pPr>
            <a:r>
              <a:rPr kumimoji="0" lang="en-US" sz="1800" i="0" u="none" strike="noStrike" kern="1200" cap="none" spc="0" normalizeH="0" baseline="0" noProof="0" dirty="0">
                <a:ln>
                  <a:noFill/>
                </a:ln>
                <a:solidFill>
                  <a:prstClr val="white"/>
                </a:solidFill>
                <a:effectLst/>
                <a:uLnTx/>
                <a:uFillTx/>
                <a:latin typeface="Century Gothic" panose="020B0502020202020204"/>
                <a:ea typeface="+mn-ea"/>
                <a:cs typeface="+mn-cs"/>
              </a:rPr>
              <a:t>Hbcuconnect.com</a:t>
            </a:r>
          </a:p>
          <a:p>
            <a:pPr marL="342900" marR="0" lvl="0" indent="-342900" algn="l" defTabSz="914400" rtl="0" eaLnBrk="1" fontAlgn="auto" latinLnBrk="0" hangingPunct="1">
              <a:lnSpc>
                <a:spcPct val="90000"/>
              </a:lnSpc>
              <a:spcBef>
                <a:spcPts val="400"/>
              </a:spcBef>
              <a:spcAft>
                <a:spcPts val="400"/>
              </a:spcAft>
              <a:buClr>
                <a:prstClr val="white"/>
              </a:buClr>
              <a:buSzTx/>
              <a:buFont typeface="Wingdings" charset="2"/>
              <a:buChar char="ü"/>
              <a:tabLst/>
              <a:defRPr/>
            </a:pPr>
            <a:r>
              <a:rPr kumimoji="0" lang="en-US" sz="1800" i="0" u="none" strike="noStrike" kern="1200" cap="none" spc="0" normalizeH="0" baseline="0" noProof="0" dirty="0">
                <a:ln>
                  <a:noFill/>
                </a:ln>
                <a:solidFill>
                  <a:prstClr val="white"/>
                </a:solidFill>
                <a:effectLst/>
                <a:uLnTx/>
                <a:uFillTx/>
                <a:latin typeface="Century Gothic" panose="020B0502020202020204"/>
                <a:ea typeface="+mn-ea"/>
                <a:cs typeface="+mn-cs"/>
              </a:rPr>
              <a:t>Internationalscholarships.com</a:t>
            </a:r>
          </a:p>
          <a:p>
            <a:pPr marL="342900" marR="0" lvl="0" indent="-342900" algn="l" defTabSz="914400" rtl="0" eaLnBrk="1" fontAlgn="auto" latinLnBrk="0" hangingPunct="1">
              <a:lnSpc>
                <a:spcPct val="90000"/>
              </a:lnSpc>
              <a:spcBef>
                <a:spcPts val="400"/>
              </a:spcBef>
              <a:spcAft>
                <a:spcPts val="400"/>
              </a:spcAft>
              <a:buClr>
                <a:prstClr val="white"/>
              </a:buClr>
              <a:buSzTx/>
              <a:buFont typeface="Wingdings" charset="2"/>
              <a:buChar char="ü"/>
              <a:tabLst/>
              <a:defRPr/>
            </a:pPr>
            <a:r>
              <a:rPr kumimoji="0" lang="en-US" sz="1800" i="0" u="none" strike="noStrike" kern="1200" cap="none" spc="0" normalizeH="0" baseline="0" noProof="0" dirty="0">
                <a:ln>
                  <a:noFill/>
                </a:ln>
                <a:solidFill>
                  <a:schemeClr val="bg1"/>
                </a:solidFill>
                <a:effectLst/>
                <a:uLnTx/>
                <a:uFillTx/>
                <a:latin typeface="Century Gothic" panose="020B0502020202020204"/>
                <a:ea typeface="+mn-ea"/>
                <a:cs typeface="+mn-cs"/>
                <a:hlinkClick r:id="rId2">
                  <a:extLst>
                    <a:ext uri="{A12FA001-AC4F-418D-AE19-62706E023703}">
                      <ahyp:hlinkClr xmlns:ahyp="http://schemas.microsoft.com/office/drawing/2018/hyperlinkcolor" xmlns="" val="tx"/>
                    </a:ext>
                  </a:extLst>
                </a:hlinkClick>
              </a:rPr>
              <a:t>www.iefa.org</a:t>
            </a:r>
            <a:endParaRPr kumimoji="0" lang="en-US" sz="1800" i="0" u="none" strike="noStrike" kern="1200" cap="none" spc="0" normalizeH="0" baseline="0" noProof="0" dirty="0">
              <a:ln>
                <a:noFill/>
              </a:ln>
              <a:solidFill>
                <a:schemeClr val="bg1"/>
              </a:solidFill>
              <a:effectLst/>
              <a:uLnTx/>
              <a:uFillTx/>
              <a:latin typeface="Century Gothic" panose="020B0502020202020204"/>
              <a:ea typeface="+mn-ea"/>
              <a:cs typeface="+mn-cs"/>
            </a:endParaRPr>
          </a:p>
          <a:p>
            <a:pPr>
              <a:lnSpc>
                <a:spcPct val="90000"/>
              </a:lnSpc>
              <a:spcBef>
                <a:spcPts val="400"/>
              </a:spcBef>
              <a:spcAft>
                <a:spcPts val="400"/>
              </a:spcAft>
              <a:buClr>
                <a:prstClr val="white"/>
              </a:buClr>
              <a:buFont typeface="Wingdings" charset="2"/>
              <a:buChar char="ü"/>
              <a:defRPr/>
            </a:pPr>
            <a:r>
              <a:rPr kumimoji="0" lang="en-US" sz="1800" i="0" u="none" strike="noStrike" kern="1200" cap="none" spc="0" normalizeH="0" baseline="0" noProof="0" dirty="0">
                <a:ln>
                  <a:noFill/>
                </a:ln>
                <a:solidFill>
                  <a:schemeClr val="bg1"/>
                </a:solidFill>
                <a:effectLst/>
                <a:uLnTx/>
                <a:uFillTx/>
                <a:latin typeface="Century Gothic" panose="020B0502020202020204"/>
                <a:ea typeface="+mn-ea"/>
                <a:cs typeface="+mn-cs"/>
              </a:rPr>
              <a:t>thepasshefoundation.com</a:t>
            </a:r>
          </a:p>
          <a:p>
            <a:pPr>
              <a:lnSpc>
                <a:spcPct val="90000"/>
              </a:lnSpc>
              <a:spcBef>
                <a:spcPts val="400"/>
              </a:spcBef>
              <a:spcAft>
                <a:spcPts val="400"/>
              </a:spcAft>
              <a:buClr>
                <a:prstClr val="white"/>
              </a:buClr>
              <a:buFont typeface="Wingdings" charset="2"/>
              <a:buChar char="ü"/>
              <a:defRPr/>
            </a:pPr>
            <a:r>
              <a:rPr kumimoji="0" lang="en-US" sz="1800" i="0" u="none" strike="noStrike" kern="1200" cap="none" spc="0" normalizeH="0" baseline="0" noProof="0" dirty="0">
                <a:ln>
                  <a:noFill/>
                </a:ln>
                <a:solidFill>
                  <a:schemeClr val="bg1"/>
                </a:solidFill>
                <a:effectLst/>
                <a:uLnTx/>
                <a:uFillTx/>
                <a:latin typeface="Century Gothic" panose="020B0502020202020204"/>
                <a:ea typeface="+mn-ea"/>
                <a:cs typeface="+mn-cs"/>
              </a:rPr>
              <a:t>Raise.me</a:t>
            </a:r>
          </a:p>
          <a:p>
            <a:pPr>
              <a:lnSpc>
                <a:spcPct val="90000"/>
              </a:lnSpc>
              <a:spcBef>
                <a:spcPts val="400"/>
              </a:spcBef>
              <a:spcAft>
                <a:spcPts val="400"/>
              </a:spcAft>
              <a:buClr>
                <a:prstClr val="white"/>
              </a:buClr>
              <a:buFont typeface="Wingdings" charset="2"/>
              <a:buChar char="ü"/>
              <a:defRPr/>
            </a:pPr>
            <a:r>
              <a:rPr kumimoji="0" lang="en-US" sz="1800" i="0" u="none" strike="noStrike" kern="1200" cap="none" spc="0" normalizeH="0" baseline="0" noProof="0" dirty="0">
                <a:ln>
                  <a:noFill/>
                </a:ln>
                <a:solidFill>
                  <a:schemeClr val="bg1"/>
                </a:solidFill>
                <a:effectLst/>
                <a:uLnTx/>
                <a:uFillTx/>
                <a:latin typeface="Century Gothic" panose="020B0502020202020204"/>
                <a:ea typeface="+mn-ea"/>
                <a:cs typeface="+mn-cs"/>
              </a:rPr>
              <a:t>Www.sacfoundation.com</a:t>
            </a:r>
            <a:endParaRPr kumimoji="0" lang="en-US" sz="180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342900" marR="0" lvl="0" indent="-342900" algn="l" defTabSz="914400" rtl="0" eaLnBrk="1" fontAlgn="auto" latinLnBrk="0" hangingPunct="1">
              <a:lnSpc>
                <a:spcPct val="90000"/>
              </a:lnSpc>
              <a:spcBef>
                <a:spcPts val="400"/>
              </a:spcBef>
              <a:spcAft>
                <a:spcPts val="400"/>
              </a:spcAft>
              <a:buClr>
                <a:prstClr val="white"/>
              </a:buClr>
              <a:buSzTx/>
              <a:buFont typeface="Wingdings" charset="2"/>
              <a:buChar char="ü"/>
              <a:tabLst/>
              <a:defRPr/>
            </a:pPr>
            <a:r>
              <a:rPr kumimoji="0" lang="en-US" sz="1800" i="0" u="none" strike="noStrike" kern="1200" cap="none" spc="0" normalizeH="0" baseline="0" noProof="0" dirty="0">
                <a:ln>
                  <a:noFill/>
                </a:ln>
                <a:solidFill>
                  <a:prstClr val="white"/>
                </a:solidFill>
                <a:effectLst/>
                <a:uLnTx/>
                <a:uFillTx/>
                <a:latin typeface="Century Gothic" panose="020B0502020202020204"/>
                <a:ea typeface="+mn-ea"/>
                <a:cs typeface="+mn-cs"/>
              </a:rPr>
              <a:t>ScholarshipExperts.com</a:t>
            </a:r>
          </a:p>
          <a:p>
            <a:pPr marL="342900" marR="0" lvl="0" indent="-342900" algn="l" defTabSz="914400" rtl="0" eaLnBrk="1" fontAlgn="auto" latinLnBrk="0" hangingPunct="1">
              <a:lnSpc>
                <a:spcPct val="90000"/>
              </a:lnSpc>
              <a:spcBef>
                <a:spcPts val="400"/>
              </a:spcBef>
              <a:spcAft>
                <a:spcPts val="400"/>
              </a:spcAft>
              <a:buClr>
                <a:prstClr val="white"/>
              </a:buClr>
              <a:buSzTx/>
              <a:buFont typeface="Wingdings" charset="2"/>
              <a:buChar char="ü"/>
              <a:tabLst/>
              <a:defRPr/>
            </a:pPr>
            <a:r>
              <a:rPr kumimoji="0" lang="en-US" sz="1800" i="0" u="none" strike="noStrike" kern="1200" cap="none" spc="0" normalizeH="0" baseline="0" noProof="0" dirty="0">
                <a:ln>
                  <a:noFill/>
                </a:ln>
                <a:solidFill>
                  <a:schemeClr val="bg1"/>
                </a:solidFill>
                <a:effectLst/>
                <a:uLnTx/>
                <a:uFillTx/>
                <a:latin typeface="Century Gothic" panose="020B0502020202020204"/>
                <a:ea typeface="+mn-ea"/>
                <a:cs typeface="+mn-cs"/>
              </a:rPr>
              <a:t>Www.sacfoundation.com</a:t>
            </a:r>
          </a:p>
          <a:p>
            <a:pPr>
              <a:lnSpc>
                <a:spcPct val="90000"/>
              </a:lnSpc>
              <a:spcBef>
                <a:spcPts val="400"/>
              </a:spcBef>
              <a:spcAft>
                <a:spcPts val="400"/>
              </a:spcAft>
              <a:buClr>
                <a:prstClr val="white"/>
              </a:buClr>
              <a:buFont typeface="Wingdings" charset="2"/>
              <a:buChar char="ü"/>
              <a:defRPr/>
            </a:pPr>
            <a:r>
              <a:rPr kumimoji="0" lang="en-US" sz="1800" i="0" u="none" strike="noStrike" kern="1200" cap="none" spc="0" normalizeH="0" baseline="0" noProof="0" dirty="0">
                <a:ln>
                  <a:noFill/>
                </a:ln>
                <a:solidFill>
                  <a:prstClr val="white"/>
                </a:solidFill>
                <a:effectLst/>
                <a:uLnTx/>
                <a:uFillTx/>
                <a:latin typeface="Century Gothic" panose="020B0502020202020204"/>
                <a:ea typeface="+mn-ea"/>
                <a:cs typeface="+mn-cs"/>
              </a:rPr>
              <a:t>Tfec.org</a:t>
            </a:r>
            <a:endParaRPr kumimoji="0" lang="en-US" sz="1800" i="0" u="none" strike="noStrike" kern="1200" cap="none" spc="0" normalizeH="0" baseline="0" noProof="0" dirty="0">
              <a:ln>
                <a:noFill/>
              </a:ln>
              <a:solidFill>
                <a:schemeClr val="bg1"/>
              </a:solidFill>
              <a:effectLst/>
              <a:uLnTx/>
              <a:uFillTx/>
              <a:latin typeface="Century Gothic" panose="020B0502020202020204"/>
              <a:ea typeface="+mn-ea"/>
              <a:cs typeface="+mn-cs"/>
            </a:endParaRPr>
          </a:p>
          <a:p>
            <a:pPr marL="342900" marR="0" lvl="0" indent="-342900" algn="l" defTabSz="914400" rtl="0" eaLnBrk="1" fontAlgn="auto" latinLnBrk="0" hangingPunct="1">
              <a:lnSpc>
                <a:spcPct val="90000"/>
              </a:lnSpc>
              <a:spcBef>
                <a:spcPts val="400"/>
              </a:spcBef>
              <a:spcAft>
                <a:spcPts val="400"/>
              </a:spcAft>
              <a:buClr>
                <a:prstClr val="white"/>
              </a:buClr>
              <a:buSzTx/>
              <a:buFont typeface="Wingdings" charset="2"/>
              <a:buChar char="ü"/>
              <a:tabLst/>
              <a:defRPr/>
            </a:pPr>
            <a:r>
              <a:rPr kumimoji="0" lang="en-US" sz="1800" i="0" u="none" strike="noStrike" kern="1200" cap="none" spc="0" normalizeH="0" baseline="0" noProof="0" dirty="0">
                <a:ln>
                  <a:noFill/>
                </a:ln>
                <a:solidFill>
                  <a:prstClr val="white"/>
                </a:solidFill>
                <a:effectLst/>
                <a:uLnTx/>
                <a:uFillTx/>
                <a:latin typeface="Century Gothic" panose="020B0502020202020204"/>
                <a:ea typeface="+mn-ea"/>
                <a:cs typeface="+mn-cs"/>
              </a:rPr>
              <a:t>Uncf.org</a:t>
            </a:r>
          </a:p>
          <a:p>
            <a:pPr marL="342900" marR="0" lvl="0" indent="-342900" algn="l" defTabSz="914400" rtl="0" eaLnBrk="1" fontAlgn="auto" latinLnBrk="0" hangingPunct="1">
              <a:lnSpc>
                <a:spcPct val="90000"/>
              </a:lnSpc>
              <a:spcBef>
                <a:spcPts val="400"/>
              </a:spcBef>
              <a:spcAft>
                <a:spcPts val="400"/>
              </a:spcAft>
              <a:buClr>
                <a:prstClr val="white"/>
              </a:buClr>
              <a:buSzTx/>
              <a:buFont typeface="Wingdings" charset="2"/>
              <a:buChar char="ü"/>
              <a:tabLst/>
              <a:defRPr/>
            </a:pPr>
            <a:r>
              <a:rPr lang="en-US" sz="1800" dirty="0">
                <a:solidFill>
                  <a:prstClr val="white"/>
                </a:solidFill>
                <a:latin typeface="Century Gothic" panose="020B0502020202020204"/>
              </a:rPr>
              <a:t>Unigo.com</a:t>
            </a:r>
            <a:endParaRPr kumimoji="0" lang="en-US" sz="180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90000"/>
              </a:lnSpc>
              <a:spcBef>
                <a:spcPts val="400"/>
              </a:spcBef>
              <a:spcAft>
                <a:spcPts val="400"/>
              </a:spcAft>
              <a:buClr>
                <a:prstClr val="white"/>
              </a:buClr>
              <a:buSzTx/>
              <a:buFont typeface="Arial" pitchFamily="34" charset="0"/>
              <a:buNone/>
              <a:tabLst/>
              <a:defRPr/>
            </a:pPr>
            <a:endParaRPr kumimoji="0" lang="en-US" sz="1800" i="0" u="none" strike="noStrike" kern="1200" cap="none" spc="0" normalizeH="0" baseline="0" noProof="0" dirty="0">
              <a:ln>
                <a:noFill/>
              </a:ln>
              <a:solidFill>
                <a:prstClr val="white"/>
              </a:solidFill>
              <a:effectLst/>
              <a:uLnTx/>
              <a:uFillTx/>
              <a:latin typeface="Century Gothic" panose="020B0502020202020204"/>
              <a:ea typeface="+mn-ea"/>
              <a:cs typeface="+mn-cs"/>
            </a:endParaRPr>
          </a:p>
          <a:p>
            <a:pPr marL="0" marR="0" lvl="0" indent="0" algn="l" defTabSz="914400" rtl="0" eaLnBrk="1" fontAlgn="auto" latinLnBrk="0" hangingPunct="1">
              <a:lnSpc>
                <a:spcPct val="90000"/>
              </a:lnSpc>
              <a:spcBef>
                <a:spcPts val="400"/>
              </a:spcBef>
              <a:spcAft>
                <a:spcPts val="400"/>
              </a:spcAft>
              <a:buClr>
                <a:prstClr val="white"/>
              </a:buClr>
              <a:buSzTx/>
              <a:buFont typeface="Arial" pitchFamily="34" charset="0"/>
              <a:buNone/>
              <a:tabLst/>
              <a:defRPr/>
            </a:pPr>
            <a:endParaRPr kumimoji="0" lang="en-US" sz="1800" i="0" u="none" strike="noStrike" kern="1200" cap="none" spc="0" normalizeH="0" baseline="0" noProof="0" dirty="0">
              <a:ln>
                <a:noFill/>
              </a:ln>
              <a:solidFill>
                <a:prstClr val="white"/>
              </a:solidFill>
              <a:effectLst/>
              <a:uLnTx/>
              <a:uFillTx/>
              <a:latin typeface="Century Gothic" panose="020B0502020202020204"/>
              <a:ea typeface="+mn-ea"/>
              <a:cs typeface="+mn-cs"/>
            </a:endParaRPr>
          </a:p>
        </p:txBody>
      </p:sp>
    </p:spTree>
    <p:extLst>
      <p:ext uri="{BB962C8B-B14F-4D97-AF65-F5344CB8AC3E}">
        <p14:creationId xmlns:p14="http://schemas.microsoft.com/office/powerpoint/2010/main" val="857204409"/>
      </p:ext>
    </p:extLst>
  </p:cSld>
  <p:clrMapOvr>
    <a:masterClrMapping/>
  </p:clrMapOvr>
  <p:transition spd="slow">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a:spLocks noGrp="1"/>
          </p:cNvSpPr>
          <p:nvPr>
            <p:ph type="title"/>
          </p:nvPr>
        </p:nvSpPr>
        <p:spPr>
          <a:prstGeom prst="rect">
            <a:avLst/>
          </a:prstGeom>
        </p:spPr>
        <p:txBody>
          <a:bodyPr/>
          <a:lstStyle/>
          <a:p>
            <a:r>
              <a:rPr lang="en-US" dirty="0"/>
              <a:t>Scholarships</a:t>
            </a:r>
          </a:p>
        </p:txBody>
      </p:sp>
      <p:sp>
        <p:nvSpPr>
          <p:cNvPr id="2" name="Slide Number Placeholder 1">
            <a:extLst>
              <a:ext uri="{FF2B5EF4-FFF2-40B4-BE49-F238E27FC236}">
                <a16:creationId xmlns:a16="http://schemas.microsoft.com/office/drawing/2014/main" id="{F9E7EABE-967F-7744-A590-B96ADEE1DD73}"/>
              </a:ext>
            </a:extLst>
          </p:cNvPr>
          <p:cNvSpPr>
            <a:spLocks noGrp="1"/>
          </p:cNvSpPr>
          <p:nvPr>
            <p:ph type="sldNum" sz="quarter" idx="12"/>
          </p:nvPr>
        </p:nvSpPr>
        <p:spPr/>
        <p:txBody>
          <a:bodyPr/>
          <a:lstStyle/>
          <a:p>
            <a:fld id="{3ECAA9F2-51A7-FA4F-B019-4D81CA3B727C}" type="slidenum">
              <a:rPr lang="en-US" smtClean="0"/>
              <a:pPr/>
              <a:t>8</a:t>
            </a:fld>
            <a:endParaRPr lang="en-US" dirty="0"/>
          </a:p>
        </p:txBody>
      </p:sp>
      <p:graphicFrame>
        <p:nvGraphicFramePr>
          <p:cNvPr id="5" name="Content Placeholder 4">
            <a:extLst>
              <a:ext uri="{FF2B5EF4-FFF2-40B4-BE49-F238E27FC236}">
                <a16:creationId xmlns:a16="http://schemas.microsoft.com/office/drawing/2014/main" id="{8E6D2C7F-EE32-472B-896A-50209E8AD9F2}"/>
              </a:ext>
            </a:extLst>
          </p:cNvPr>
          <p:cNvGraphicFramePr>
            <a:graphicFrameLocks noGrp="1"/>
          </p:cNvGraphicFramePr>
          <p:nvPr>
            <p:ph idx="1"/>
          </p:nvPr>
        </p:nvGraphicFramePr>
        <p:xfrm>
          <a:off x="609600" y="1646238"/>
          <a:ext cx="10972800" cy="48307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58703160"/>
      </p:ext>
    </p:extLst>
  </p:cSld>
  <p:clrMapOvr>
    <a:masterClrMapping/>
  </p:clrMapOvr>
  <p:transition spd="slow">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9826EC-8B4B-4DF0-A6A3-EF3B9138BC5F}"/>
              </a:ext>
            </a:extLst>
          </p:cNvPr>
          <p:cNvSpPr>
            <a:spLocks noGrp="1"/>
          </p:cNvSpPr>
          <p:nvPr>
            <p:ph type="title"/>
          </p:nvPr>
        </p:nvSpPr>
        <p:spPr/>
        <p:txBody>
          <a:bodyPr/>
          <a:lstStyle/>
          <a:p>
            <a:r>
              <a:rPr lang="en-US" dirty="0"/>
              <a:t>Federal Student Aid Programs</a:t>
            </a:r>
            <a:endParaRPr lang="en-US" sz="2400" dirty="0"/>
          </a:p>
        </p:txBody>
      </p:sp>
      <p:sp>
        <p:nvSpPr>
          <p:cNvPr id="3" name="Slide Number Placeholder 2">
            <a:extLst>
              <a:ext uri="{FF2B5EF4-FFF2-40B4-BE49-F238E27FC236}">
                <a16:creationId xmlns:a16="http://schemas.microsoft.com/office/drawing/2014/main" id="{F040440C-2562-4188-B677-4065A5B9FC67}"/>
              </a:ext>
            </a:extLst>
          </p:cNvPr>
          <p:cNvSpPr>
            <a:spLocks noGrp="1"/>
          </p:cNvSpPr>
          <p:nvPr>
            <p:ph type="sldNum" sz="quarter" idx="12"/>
          </p:nvPr>
        </p:nvSpPr>
        <p:spPr/>
        <p:txBody>
          <a:bodyPr/>
          <a:lstStyle/>
          <a:p>
            <a:fld id="{3ECAA9F2-51A7-FA4F-B019-4D81CA3B727C}" type="slidenum">
              <a:rPr lang="en-US">
                <a:latin typeface="Arial"/>
              </a:rPr>
              <a:pPr/>
              <a:t>9</a:t>
            </a:fld>
            <a:endParaRPr lang="en-US" dirty="0">
              <a:latin typeface="Arial"/>
            </a:endParaRPr>
          </a:p>
        </p:txBody>
      </p:sp>
      <p:sp>
        <p:nvSpPr>
          <p:cNvPr id="9" name="Content Placeholder 8">
            <a:extLst>
              <a:ext uri="{FF2B5EF4-FFF2-40B4-BE49-F238E27FC236}">
                <a16:creationId xmlns:a16="http://schemas.microsoft.com/office/drawing/2014/main" id="{D3DE69CD-CCBC-BD5A-EF5B-C4F42BC0E951}"/>
              </a:ext>
            </a:extLst>
          </p:cNvPr>
          <p:cNvSpPr>
            <a:spLocks noGrp="1"/>
          </p:cNvSpPr>
          <p:nvPr>
            <p:ph idx="1"/>
          </p:nvPr>
        </p:nvSpPr>
        <p:spPr/>
        <p:txBody>
          <a:bodyPr/>
          <a:lstStyle/>
          <a:p>
            <a:endParaRPr lang="en-US"/>
          </a:p>
        </p:txBody>
      </p:sp>
      <p:graphicFrame>
        <p:nvGraphicFramePr>
          <p:cNvPr id="6" name="Table 7">
            <a:extLst>
              <a:ext uri="{FF2B5EF4-FFF2-40B4-BE49-F238E27FC236}">
                <a16:creationId xmlns:a16="http://schemas.microsoft.com/office/drawing/2014/main" id="{1E9E73D5-715E-436E-BB20-FBD1FE50C57C}"/>
              </a:ext>
            </a:extLst>
          </p:cNvPr>
          <p:cNvGraphicFramePr>
            <a:graphicFrameLocks noGrp="1"/>
          </p:cNvGraphicFramePr>
          <p:nvPr/>
        </p:nvGraphicFramePr>
        <p:xfrm>
          <a:off x="609600" y="1572551"/>
          <a:ext cx="11122152" cy="4674145"/>
        </p:xfrm>
        <a:graphic>
          <a:graphicData uri="http://schemas.openxmlformats.org/drawingml/2006/table">
            <a:tbl>
              <a:tblPr firstRow="1" bandRow="1"/>
              <a:tblGrid>
                <a:gridCol w="3707384">
                  <a:extLst>
                    <a:ext uri="{9D8B030D-6E8A-4147-A177-3AD203B41FA5}">
                      <a16:colId xmlns:a16="http://schemas.microsoft.com/office/drawing/2014/main" val="2610658759"/>
                    </a:ext>
                  </a:extLst>
                </a:gridCol>
                <a:gridCol w="5179486">
                  <a:extLst>
                    <a:ext uri="{9D8B030D-6E8A-4147-A177-3AD203B41FA5}">
                      <a16:colId xmlns:a16="http://schemas.microsoft.com/office/drawing/2014/main" val="2119023237"/>
                    </a:ext>
                  </a:extLst>
                </a:gridCol>
                <a:gridCol w="2235282">
                  <a:extLst>
                    <a:ext uri="{9D8B030D-6E8A-4147-A177-3AD203B41FA5}">
                      <a16:colId xmlns:a16="http://schemas.microsoft.com/office/drawing/2014/main" val="3240820401"/>
                    </a:ext>
                  </a:extLst>
                </a:gridCol>
              </a:tblGrid>
              <a:tr h="545353">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r>
                        <a:rPr lang="en-US" sz="1400" dirty="0"/>
                        <a:t>Federal Program</a:t>
                      </a:r>
                    </a:p>
                  </a:txBody>
                  <a:tcPr marL="68580" marR="68580" marT="34290" marB="3429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167A0"/>
                    </a:solidFill>
                  </a:tcPr>
                </a:tc>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r>
                        <a:rPr lang="en-US" sz="1400" dirty="0"/>
                        <a:t>Program Details</a:t>
                      </a:r>
                    </a:p>
                  </a:txBody>
                  <a:tcPr marL="68580" marR="68580" marT="34290" marB="3429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167A0"/>
                    </a:solidFill>
                  </a:tcPr>
                </a:tc>
                <a:tc>
                  <a:txBody>
                    <a:bodyPr/>
                    <a:lstStyle>
                      <a:lvl1pPr marL="0" algn="l" defTabSz="914400" rtl="0" eaLnBrk="1" latinLnBrk="0" hangingPunct="1">
                        <a:defRPr sz="1800" b="1" kern="1200">
                          <a:solidFill>
                            <a:schemeClr val="lt1"/>
                          </a:solidFill>
                          <a:latin typeface="Open Sans"/>
                        </a:defRPr>
                      </a:lvl1pPr>
                      <a:lvl2pPr marL="457200" algn="l" defTabSz="914400" rtl="0" eaLnBrk="1" latinLnBrk="0" hangingPunct="1">
                        <a:defRPr sz="1800" b="1" kern="1200">
                          <a:solidFill>
                            <a:schemeClr val="lt1"/>
                          </a:solidFill>
                          <a:latin typeface="Open Sans"/>
                        </a:defRPr>
                      </a:lvl2pPr>
                      <a:lvl3pPr marL="914400" algn="l" defTabSz="914400" rtl="0" eaLnBrk="1" latinLnBrk="0" hangingPunct="1">
                        <a:defRPr sz="1800" b="1" kern="1200">
                          <a:solidFill>
                            <a:schemeClr val="lt1"/>
                          </a:solidFill>
                          <a:latin typeface="Open Sans"/>
                        </a:defRPr>
                      </a:lvl3pPr>
                      <a:lvl4pPr marL="1371600" algn="l" defTabSz="914400" rtl="0" eaLnBrk="1" latinLnBrk="0" hangingPunct="1">
                        <a:defRPr sz="1800" b="1" kern="1200">
                          <a:solidFill>
                            <a:schemeClr val="lt1"/>
                          </a:solidFill>
                          <a:latin typeface="Open Sans"/>
                        </a:defRPr>
                      </a:lvl4pPr>
                      <a:lvl5pPr marL="1828800" algn="l" defTabSz="914400" rtl="0" eaLnBrk="1" latinLnBrk="0" hangingPunct="1">
                        <a:defRPr sz="1800" b="1" kern="1200">
                          <a:solidFill>
                            <a:schemeClr val="lt1"/>
                          </a:solidFill>
                          <a:latin typeface="Open Sans"/>
                        </a:defRPr>
                      </a:lvl5pPr>
                      <a:lvl6pPr marL="2286000" algn="l" defTabSz="914400" rtl="0" eaLnBrk="1" latinLnBrk="0" hangingPunct="1">
                        <a:defRPr sz="1800" b="1" kern="1200">
                          <a:solidFill>
                            <a:schemeClr val="lt1"/>
                          </a:solidFill>
                          <a:latin typeface="Open Sans"/>
                        </a:defRPr>
                      </a:lvl6pPr>
                      <a:lvl7pPr marL="2743200" algn="l" defTabSz="914400" rtl="0" eaLnBrk="1" latinLnBrk="0" hangingPunct="1">
                        <a:defRPr sz="1800" b="1" kern="1200">
                          <a:solidFill>
                            <a:schemeClr val="lt1"/>
                          </a:solidFill>
                          <a:latin typeface="Open Sans"/>
                        </a:defRPr>
                      </a:lvl7pPr>
                      <a:lvl8pPr marL="3200400" algn="l" defTabSz="914400" rtl="0" eaLnBrk="1" latinLnBrk="0" hangingPunct="1">
                        <a:defRPr sz="1800" b="1" kern="1200">
                          <a:solidFill>
                            <a:schemeClr val="lt1"/>
                          </a:solidFill>
                          <a:latin typeface="Open Sans"/>
                        </a:defRPr>
                      </a:lvl8pPr>
                      <a:lvl9pPr marL="3657600" algn="l" defTabSz="914400" rtl="0" eaLnBrk="1" latinLnBrk="0" hangingPunct="1">
                        <a:defRPr sz="1800" b="1" kern="1200">
                          <a:solidFill>
                            <a:schemeClr val="lt1"/>
                          </a:solidFill>
                          <a:latin typeface="Open Sans"/>
                        </a:defRPr>
                      </a:lvl9pPr>
                    </a:lstStyle>
                    <a:p>
                      <a:r>
                        <a:rPr lang="en-US" sz="1400" dirty="0"/>
                        <a:t>Annual Max </a:t>
                      </a:r>
                    </a:p>
                    <a:p>
                      <a:r>
                        <a:rPr lang="en-US" sz="1400" dirty="0"/>
                        <a:t>Award *</a:t>
                      </a:r>
                    </a:p>
                  </a:txBody>
                  <a:tcPr marL="68580" marR="68580" marT="34290" marB="34290">
                    <a:lnL w="12700" cmpd="sng">
                      <a:solidFill>
                        <a:srgbClr val="FFFFFF"/>
                      </a:solidFill>
                    </a:lnL>
                    <a:lnR w="12700" cmpd="sng">
                      <a:solidFill>
                        <a:srgbClr val="FFFFFF"/>
                      </a:solidFill>
                    </a:lnR>
                    <a:lnT w="12700" cmpd="sng">
                      <a:solidFill>
                        <a:srgbClr val="FFFFFF"/>
                      </a:solidFill>
                    </a:lnT>
                    <a:lnB w="38100" cmpd="sng">
                      <a:solidFill>
                        <a:srgbClr val="FFFFFF"/>
                      </a:solidFill>
                    </a:lnB>
                    <a:lnTlToBr w="12700" cmpd="sng">
                      <a:noFill/>
                      <a:prstDash val="solid"/>
                    </a:lnTlToBr>
                    <a:lnBlToTr w="12700" cmpd="sng">
                      <a:noFill/>
                      <a:prstDash val="solid"/>
                    </a:lnBlToTr>
                    <a:solidFill>
                      <a:srgbClr val="0167A0"/>
                    </a:solidFill>
                  </a:tcPr>
                </a:tc>
                <a:extLst>
                  <a:ext uri="{0D108BD9-81ED-4DB2-BD59-A6C34878D82A}">
                    <a16:rowId xmlns:a16="http://schemas.microsoft.com/office/drawing/2014/main" val="2573158308"/>
                  </a:ext>
                </a:extLst>
              </a:tr>
              <a:tr h="545353">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Pell Grant</a:t>
                      </a:r>
                    </a:p>
                    <a:p>
                      <a:endParaRPr lang="en-US" sz="1100" dirty="0"/>
                    </a:p>
                  </a:txBody>
                  <a:tcPr marL="68580" marR="68580" marT="34290" marB="3429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Awarded to undergraduate students who demonstrate financial need</a:t>
                      </a:r>
                    </a:p>
                  </a:txBody>
                  <a:tcPr marL="68580" marR="68580" marT="34290" marB="3429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$7,395</a:t>
                      </a:r>
                    </a:p>
                  </a:txBody>
                  <a:tcPr marL="68580" marR="68580" marT="34290" marB="34290">
                    <a:lnL w="12700" cmpd="sng">
                      <a:solidFill>
                        <a:srgbClr val="FFFFFF"/>
                      </a:solidFill>
                    </a:lnL>
                    <a:lnR w="12700" cmpd="sng">
                      <a:solidFill>
                        <a:srgbClr val="FFFFFF"/>
                      </a:solidFill>
                    </a:lnR>
                    <a:lnT w="381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40000"/>
                      </a:srgbClr>
                    </a:solidFill>
                  </a:tcPr>
                </a:tc>
                <a:extLst>
                  <a:ext uri="{0D108BD9-81ED-4DB2-BD59-A6C34878D82A}">
                    <a16:rowId xmlns:a16="http://schemas.microsoft.com/office/drawing/2014/main" val="3449601403"/>
                  </a:ext>
                </a:extLst>
              </a:tr>
              <a:tr h="580117">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Federal Supplemental Educational Opportunity Grant</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2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Awarded to undergraduate students who demonstrate exceptional financial need</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2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$4,000</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20000"/>
                      </a:srgbClr>
                    </a:solidFill>
                  </a:tcPr>
                </a:tc>
                <a:extLst>
                  <a:ext uri="{0D108BD9-81ED-4DB2-BD59-A6C34878D82A}">
                    <a16:rowId xmlns:a16="http://schemas.microsoft.com/office/drawing/2014/main" val="2797882402"/>
                  </a:ext>
                </a:extLst>
              </a:tr>
              <a:tr h="603925">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Federal Work-Study </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b="0" i="0" kern="1200" dirty="0">
                          <a:solidFill>
                            <a:schemeClr val="dk1"/>
                          </a:solidFill>
                          <a:effectLst/>
                          <a:latin typeface="+mn-lt"/>
                          <a:ea typeface="+mn-ea"/>
                          <a:cs typeface="+mn-cs"/>
                        </a:rPr>
                        <a:t>Provides jobs for students with financial need, to earn money to help pay school expenses</a:t>
                      </a:r>
                      <a:endParaRPr lang="en-US" sz="1400" dirty="0"/>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Determined by School</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40000"/>
                      </a:srgbClr>
                    </a:solidFill>
                  </a:tcPr>
                </a:tc>
                <a:extLst>
                  <a:ext uri="{0D108BD9-81ED-4DB2-BD59-A6C34878D82A}">
                    <a16:rowId xmlns:a16="http://schemas.microsoft.com/office/drawing/2014/main" val="331187452"/>
                  </a:ext>
                </a:extLst>
              </a:tr>
              <a:tr h="1015197">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TEACH</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2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For students who are enrolled in programs designed to prepare them to teach in a high-need field at the elementary or secondary school level</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2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endParaRPr lang="en-US" sz="1400" dirty="0"/>
                    </a:p>
                    <a:p>
                      <a:r>
                        <a:rPr lang="en-US" sz="1400" dirty="0"/>
                        <a:t>$3,772</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20000"/>
                      </a:srgbClr>
                    </a:solidFill>
                  </a:tcPr>
                </a:tc>
                <a:extLst>
                  <a:ext uri="{0D108BD9-81ED-4DB2-BD59-A6C34878D82A}">
                    <a16:rowId xmlns:a16="http://schemas.microsoft.com/office/drawing/2014/main" val="1278109153"/>
                  </a:ext>
                </a:extLst>
              </a:tr>
              <a:tr h="603925">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Direct Loan</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Federal student loan to help cover school expenses (must be repaid)</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4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b="0" i="0" kern="1200" dirty="0">
                          <a:solidFill>
                            <a:schemeClr val="dk1"/>
                          </a:solidFill>
                          <a:effectLst/>
                          <a:latin typeface="+mn-lt"/>
                          <a:ea typeface="+mn-ea"/>
                          <a:cs typeface="+mn-cs"/>
                        </a:rPr>
                        <a:t>Ranges from $5,500 to $12,500 per year</a:t>
                      </a:r>
                      <a:endParaRPr lang="en-US" sz="1400" dirty="0"/>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40000"/>
                      </a:srgbClr>
                    </a:solidFill>
                  </a:tcPr>
                </a:tc>
                <a:extLst>
                  <a:ext uri="{0D108BD9-81ED-4DB2-BD59-A6C34878D82A}">
                    <a16:rowId xmlns:a16="http://schemas.microsoft.com/office/drawing/2014/main" val="3686544062"/>
                  </a:ext>
                </a:extLst>
              </a:tr>
              <a:tr h="780275">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Direct PLUS Loan</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2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Federal </a:t>
                      </a:r>
                      <a:r>
                        <a:rPr lang="en-US" sz="1400" u="sng" dirty="0"/>
                        <a:t>parent</a:t>
                      </a:r>
                      <a:r>
                        <a:rPr lang="en-US" sz="1400" dirty="0"/>
                        <a:t> student loan to help cover school expenses (must be repaid)</a:t>
                      </a:r>
                    </a:p>
                    <a:p>
                      <a:endParaRPr lang="en-US" sz="1400" dirty="0"/>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20000"/>
                      </a:srgbClr>
                    </a:solidFill>
                  </a:tcPr>
                </a:tc>
                <a:tc>
                  <a:txBody>
                    <a:bodyPr/>
                    <a:lstStyle>
                      <a:lvl1pPr marL="0" algn="l" defTabSz="914400" rtl="0" eaLnBrk="1" latinLnBrk="0" hangingPunct="1">
                        <a:defRPr sz="1800" kern="1200">
                          <a:solidFill>
                            <a:schemeClr val="dk1"/>
                          </a:solidFill>
                          <a:latin typeface="Open Sans"/>
                        </a:defRPr>
                      </a:lvl1pPr>
                      <a:lvl2pPr marL="457200" algn="l" defTabSz="914400" rtl="0" eaLnBrk="1" latinLnBrk="0" hangingPunct="1">
                        <a:defRPr sz="1800" kern="1200">
                          <a:solidFill>
                            <a:schemeClr val="dk1"/>
                          </a:solidFill>
                          <a:latin typeface="Open Sans"/>
                        </a:defRPr>
                      </a:lvl2pPr>
                      <a:lvl3pPr marL="914400" algn="l" defTabSz="914400" rtl="0" eaLnBrk="1" latinLnBrk="0" hangingPunct="1">
                        <a:defRPr sz="1800" kern="1200">
                          <a:solidFill>
                            <a:schemeClr val="dk1"/>
                          </a:solidFill>
                          <a:latin typeface="Open Sans"/>
                        </a:defRPr>
                      </a:lvl3pPr>
                      <a:lvl4pPr marL="1371600" algn="l" defTabSz="914400" rtl="0" eaLnBrk="1" latinLnBrk="0" hangingPunct="1">
                        <a:defRPr sz="1800" kern="1200">
                          <a:solidFill>
                            <a:schemeClr val="dk1"/>
                          </a:solidFill>
                          <a:latin typeface="Open Sans"/>
                        </a:defRPr>
                      </a:lvl4pPr>
                      <a:lvl5pPr marL="1828800" algn="l" defTabSz="914400" rtl="0" eaLnBrk="1" latinLnBrk="0" hangingPunct="1">
                        <a:defRPr sz="1800" kern="1200">
                          <a:solidFill>
                            <a:schemeClr val="dk1"/>
                          </a:solidFill>
                          <a:latin typeface="Open Sans"/>
                        </a:defRPr>
                      </a:lvl5pPr>
                      <a:lvl6pPr marL="2286000" algn="l" defTabSz="914400" rtl="0" eaLnBrk="1" latinLnBrk="0" hangingPunct="1">
                        <a:defRPr sz="1800" kern="1200">
                          <a:solidFill>
                            <a:schemeClr val="dk1"/>
                          </a:solidFill>
                          <a:latin typeface="Open Sans"/>
                        </a:defRPr>
                      </a:lvl6pPr>
                      <a:lvl7pPr marL="2743200" algn="l" defTabSz="914400" rtl="0" eaLnBrk="1" latinLnBrk="0" hangingPunct="1">
                        <a:defRPr sz="1800" kern="1200">
                          <a:solidFill>
                            <a:schemeClr val="dk1"/>
                          </a:solidFill>
                          <a:latin typeface="Open Sans"/>
                        </a:defRPr>
                      </a:lvl7pPr>
                      <a:lvl8pPr marL="3200400" algn="l" defTabSz="914400" rtl="0" eaLnBrk="1" latinLnBrk="0" hangingPunct="1">
                        <a:defRPr sz="1800" kern="1200">
                          <a:solidFill>
                            <a:schemeClr val="dk1"/>
                          </a:solidFill>
                          <a:latin typeface="Open Sans"/>
                        </a:defRPr>
                      </a:lvl8pPr>
                      <a:lvl9pPr marL="3657600" algn="l" defTabSz="914400" rtl="0" eaLnBrk="1" latinLnBrk="0" hangingPunct="1">
                        <a:defRPr sz="1800" kern="1200">
                          <a:solidFill>
                            <a:schemeClr val="dk1"/>
                          </a:solidFill>
                          <a:latin typeface="Open Sans"/>
                        </a:defRPr>
                      </a:lvl9pPr>
                    </a:lstStyle>
                    <a:p>
                      <a:r>
                        <a:rPr lang="en-US" sz="1400" dirty="0"/>
                        <a:t>Up to max school costs minus other aid received</a:t>
                      </a:r>
                    </a:p>
                  </a:txBody>
                  <a:tcPr marL="68580" marR="68580" marT="34290" marB="34290">
                    <a:lnL w="12700" cmpd="sng">
                      <a:solidFill>
                        <a:srgbClr val="FFFFFF"/>
                      </a:solidFill>
                    </a:lnL>
                    <a:lnR w="12700" cmpd="sng">
                      <a:solidFill>
                        <a:srgbClr val="FFFFFF"/>
                      </a:solidFill>
                    </a:lnR>
                    <a:lnT w="12700" cmpd="sng">
                      <a:solidFill>
                        <a:srgbClr val="FFFFFF"/>
                      </a:solidFill>
                    </a:lnT>
                    <a:lnB w="12700" cmpd="sng">
                      <a:solidFill>
                        <a:srgbClr val="FFFFFF"/>
                      </a:solidFill>
                    </a:lnB>
                    <a:lnTlToBr w="12700" cmpd="sng">
                      <a:noFill/>
                      <a:prstDash val="solid"/>
                    </a:lnTlToBr>
                    <a:lnBlToTr w="12700" cmpd="sng">
                      <a:noFill/>
                      <a:prstDash val="solid"/>
                    </a:lnBlToTr>
                    <a:solidFill>
                      <a:srgbClr val="0167A0">
                        <a:tint val="20000"/>
                      </a:srgbClr>
                    </a:solidFill>
                  </a:tcPr>
                </a:tc>
                <a:extLst>
                  <a:ext uri="{0D108BD9-81ED-4DB2-BD59-A6C34878D82A}">
                    <a16:rowId xmlns:a16="http://schemas.microsoft.com/office/drawing/2014/main" val="3286679672"/>
                  </a:ext>
                </a:extLst>
              </a:tr>
            </a:tbl>
          </a:graphicData>
        </a:graphic>
      </p:graphicFrame>
      <p:sp>
        <p:nvSpPr>
          <p:cNvPr id="5" name="Explosion: 14 Points 4">
            <a:extLst>
              <a:ext uri="{FF2B5EF4-FFF2-40B4-BE49-F238E27FC236}">
                <a16:creationId xmlns:a16="http://schemas.microsoft.com/office/drawing/2014/main" id="{DAF15341-03CA-4C26-A62D-DD0E6C86D2DF}"/>
              </a:ext>
            </a:extLst>
          </p:cNvPr>
          <p:cNvSpPr/>
          <p:nvPr/>
        </p:nvSpPr>
        <p:spPr>
          <a:xfrm>
            <a:off x="8318500" y="0"/>
            <a:ext cx="2209800" cy="1676400"/>
          </a:xfrm>
          <a:prstGeom prst="irregularSeal2">
            <a:avLst/>
          </a:prstGeom>
          <a:solidFill>
            <a:srgbClr val="0072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latin typeface="Arial"/>
            </a:endParaRPr>
          </a:p>
        </p:txBody>
      </p:sp>
      <p:sp>
        <p:nvSpPr>
          <p:cNvPr id="7" name="TextBox 6">
            <a:extLst>
              <a:ext uri="{FF2B5EF4-FFF2-40B4-BE49-F238E27FC236}">
                <a16:creationId xmlns:a16="http://schemas.microsoft.com/office/drawing/2014/main" id="{F04D4BEF-C4C8-4F39-9096-324448A28538}"/>
              </a:ext>
            </a:extLst>
          </p:cNvPr>
          <p:cNvSpPr txBox="1"/>
          <p:nvPr/>
        </p:nvSpPr>
        <p:spPr>
          <a:xfrm>
            <a:off x="8626165" y="605072"/>
            <a:ext cx="1416669" cy="523220"/>
          </a:xfrm>
          <a:prstGeom prst="rect">
            <a:avLst/>
          </a:prstGeom>
          <a:noFill/>
        </p:spPr>
        <p:txBody>
          <a:bodyPr wrap="square" rtlCol="0">
            <a:spAutoFit/>
          </a:bodyPr>
          <a:lstStyle/>
          <a:p>
            <a:pPr algn="ctr"/>
            <a:r>
              <a:rPr lang="en-US" sz="1400" dirty="0">
                <a:solidFill>
                  <a:prstClr val="white"/>
                </a:solidFill>
                <a:latin typeface="Arial"/>
              </a:rPr>
              <a:t>MUST SUBMIT FAFSA®</a:t>
            </a:r>
          </a:p>
        </p:txBody>
      </p:sp>
      <p:sp>
        <p:nvSpPr>
          <p:cNvPr id="8" name="TextBox 7">
            <a:extLst>
              <a:ext uri="{FF2B5EF4-FFF2-40B4-BE49-F238E27FC236}">
                <a16:creationId xmlns:a16="http://schemas.microsoft.com/office/drawing/2014/main" id="{FF6D0E84-2E02-4942-97F7-93028018D244}"/>
              </a:ext>
            </a:extLst>
          </p:cNvPr>
          <p:cNvSpPr txBox="1"/>
          <p:nvPr/>
        </p:nvSpPr>
        <p:spPr>
          <a:xfrm>
            <a:off x="2628900" y="6246697"/>
            <a:ext cx="6705600" cy="369332"/>
          </a:xfrm>
          <a:prstGeom prst="rect">
            <a:avLst/>
          </a:prstGeom>
          <a:noFill/>
        </p:spPr>
        <p:txBody>
          <a:bodyPr wrap="square">
            <a:spAutoFit/>
          </a:bodyPr>
          <a:lstStyle/>
          <a:p>
            <a:pPr algn="ctr"/>
            <a:r>
              <a:rPr lang="en-US" dirty="0">
                <a:solidFill>
                  <a:prstClr val="black"/>
                </a:solidFill>
                <a:latin typeface="Arial"/>
              </a:rPr>
              <a:t>*Max award amounts reviewed annually</a:t>
            </a:r>
          </a:p>
        </p:txBody>
      </p:sp>
    </p:spTree>
    <p:extLst>
      <p:ext uri="{BB962C8B-B14F-4D97-AF65-F5344CB8AC3E}">
        <p14:creationId xmlns:p14="http://schemas.microsoft.com/office/powerpoint/2010/main" val="1028108653"/>
      </p:ext>
    </p:extLst>
  </p:cSld>
  <p:clrMapOvr>
    <a:masterClrMapping/>
  </p:clrMapOvr>
  <p:transition spd="slow">
    <p:wipe dir="r"/>
  </p:transition>
</p:sld>
</file>

<file path=ppt/theme/theme1.xml><?xml version="1.0" encoding="utf-8"?>
<a:theme xmlns:a="http://schemas.openxmlformats.org/drawingml/2006/main" name="3_Office Theme">
  <a:themeElements>
    <a:clrScheme name="Custom 1">
      <a:dk1>
        <a:sysClr val="windowText" lastClr="000000"/>
      </a:dk1>
      <a:lt1>
        <a:sysClr val="window" lastClr="FFFFFF"/>
      </a:lt1>
      <a:dk2>
        <a:srgbClr val="141313"/>
      </a:dk2>
      <a:lt2>
        <a:srgbClr val="EEECE1"/>
      </a:lt2>
      <a:accent1>
        <a:srgbClr val="FF621D"/>
      </a:accent1>
      <a:accent2>
        <a:srgbClr val="2D6831"/>
      </a:accent2>
      <a:accent3>
        <a:srgbClr val="CD3322"/>
      </a:accent3>
      <a:accent4>
        <a:srgbClr val="005478"/>
      </a:accent4>
      <a:accent5>
        <a:srgbClr val="FCB940"/>
      </a:accent5>
      <a:accent6>
        <a:srgbClr val="E1792B"/>
      </a:accent6>
      <a:hlink>
        <a:srgbClr val="3C672B"/>
      </a:hlink>
      <a:folHlink>
        <a:srgbClr val="223E1C"/>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C730C"/>
        </a:solidFill>
        <a:ln>
          <a:noFill/>
        </a:ln>
        <a:effectLst/>
      </a:spPr>
      <a:bodyPr rtlCol="0" anchor="ctr"/>
      <a:lstStyle>
        <a:defPPr algn="ctr">
          <a:defRPr dirty="0"/>
        </a:defPPr>
      </a:lstStyle>
      <a:style>
        <a:lnRef idx="1">
          <a:schemeClr val="accent1"/>
        </a:lnRef>
        <a:fillRef idx="3">
          <a:schemeClr val="accent1"/>
        </a:fillRef>
        <a:effectRef idx="2">
          <a:schemeClr val="accent1"/>
        </a:effectRef>
        <a:fontRef idx="minor">
          <a:schemeClr val="lt1"/>
        </a:fontRef>
      </a:style>
    </a:spDef>
  </a:objectDefaults>
  <a:extraClrSchemeLst/>
  <a:extLst>
    <a:ext uri="{05A4C25C-085E-4340-85A3-A5531E510DB2}">
      <thm15:themeFamily xmlns:thm15="http://schemas.microsoft.com/office/thememl/2012/main" name="2023 FAN Slide Deck PPT" id="{3ACE7A74-E6A4-1548-BE6D-A5B48D90D17F}" vid="{947EA9E1-5DC8-B84C-B203-9B9773BF8247}"/>
    </a:ext>
  </a:extLst>
</a:theme>
</file>

<file path=ppt/theme/theme2.xml><?xml version="1.0" encoding="utf-8"?>
<a:theme xmlns:a="http://schemas.openxmlformats.org/drawingml/2006/main" name="Office Theme">
  <a:themeElements>
    <a:clrScheme name="Custom 1">
      <a:dk1>
        <a:srgbClr val="000000"/>
      </a:dk1>
      <a:lt1>
        <a:srgbClr val="FFFFFF"/>
      </a:lt1>
      <a:dk2>
        <a:srgbClr val="000000"/>
      </a:dk2>
      <a:lt2>
        <a:srgbClr val="FFFFFF"/>
      </a:lt2>
      <a:accent1>
        <a:srgbClr val="017DAC"/>
      </a:accent1>
      <a:accent2>
        <a:srgbClr val="02A3E3"/>
      </a:accent2>
      <a:accent3>
        <a:srgbClr val="01AEC4"/>
      </a:accent3>
      <a:accent4>
        <a:srgbClr val="47812A"/>
      </a:accent4>
      <a:accent5>
        <a:srgbClr val="6BB33E"/>
      </a:accent5>
      <a:accent6>
        <a:srgbClr val="FED256"/>
      </a:accent6>
      <a:hlink>
        <a:srgbClr val="005F87"/>
      </a:hlink>
      <a:folHlink>
        <a:srgbClr val="005F87"/>
      </a:folHlink>
    </a:clrScheme>
    <a:fontScheme name="PHEAA Brand">
      <a:majorFont>
        <a:latin typeface="Roboto Slab"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Open Sans"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gency PPT 4 051820 Wide Format" id="{5B3B7B89-BE2B-B749-B383-AB4E5DA31BA1}" vid="{BC08136B-E46C-B048-AF92-8A49177F0908}"/>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2743</TotalTime>
  <Words>2656</Words>
  <Application>Microsoft Office PowerPoint</Application>
  <PresentationFormat>Widescreen</PresentationFormat>
  <Paragraphs>509</Paragraphs>
  <Slides>43</Slides>
  <Notes>20</Notes>
  <HiddenSlides>0</HiddenSlides>
  <MMClips>0</MMClips>
  <ScaleCrop>false</ScaleCrop>
  <HeadingPairs>
    <vt:vector size="6" baseType="variant">
      <vt:variant>
        <vt:lpstr>Fonts Used</vt:lpstr>
      </vt:variant>
      <vt:variant>
        <vt:i4>16</vt:i4>
      </vt:variant>
      <vt:variant>
        <vt:lpstr>Theme</vt:lpstr>
      </vt:variant>
      <vt:variant>
        <vt:i4>2</vt:i4>
      </vt:variant>
      <vt:variant>
        <vt:lpstr>Slide Titles</vt:lpstr>
      </vt:variant>
      <vt:variant>
        <vt:i4>43</vt:i4>
      </vt:variant>
    </vt:vector>
  </HeadingPairs>
  <TitlesOfParts>
    <vt:vector size="61" baseType="lpstr">
      <vt:lpstr>ＭＳ Ｐゴシック</vt:lpstr>
      <vt:lpstr>Aharoni</vt:lpstr>
      <vt:lpstr>Arial</vt:lpstr>
      <vt:lpstr>Calibri</vt:lpstr>
      <vt:lpstr>Century Gothic</vt:lpstr>
      <vt:lpstr>Helvetica</vt:lpstr>
      <vt:lpstr>Lucida Grande</vt:lpstr>
      <vt:lpstr>Open Sans</vt:lpstr>
      <vt:lpstr>Open Sans Light</vt:lpstr>
      <vt:lpstr>Open Sans Semibold</vt:lpstr>
      <vt:lpstr>Oswald</vt:lpstr>
      <vt:lpstr>Roboto Slab</vt:lpstr>
      <vt:lpstr>System Font Regular</vt:lpstr>
      <vt:lpstr>Times</vt:lpstr>
      <vt:lpstr>Times New Roman</vt:lpstr>
      <vt:lpstr>Wingdings</vt:lpstr>
      <vt:lpstr>3_Office Theme</vt:lpstr>
      <vt:lpstr>Office Theme</vt:lpstr>
      <vt:lpstr>PowerPoint Presentation</vt:lpstr>
      <vt:lpstr>Your Presenter</vt:lpstr>
      <vt:lpstr>Financial Aid Basics</vt:lpstr>
      <vt:lpstr>Financial Aid Basics</vt:lpstr>
      <vt:lpstr>Types of Financial Aid</vt:lpstr>
      <vt:lpstr> Sources of Aid </vt:lpstr>
      <vt:lpstr>Scholarships   There is something for everyone!</vt:lpstr>
      <vt:lpstr>Scholarships</vt:lpstr>
      <vt:lpstr>Federal Student Aid Programs</vt:lpstr>
      <vt:lpstr>Pennsylvania State Aid</vt:lpstr>
      <vt:lpstr>PA State Administered Programs</vt:lpstr>
      <vt:lpstr>Work-Study</vt:lpstr>
      <vt:lpstr>Federal Direct Loans</vt:lpstr>
      <vt:lpstr>Additional Student Loans</vt:lpstr>
      <vt:lpstr>PowerPoint Presentation</vt:lpstr>
      <vt:lpstr>Be a Smart Borrower</vt:lpstr>
      <vt:lpstr>PowerPoint Presentation</vt:lpstr>
      <vt:lpstr>Financial Aid Forms</vt:lpstr>
      <vt:lpstr>Know Your Deadlines</vt:lpstr>
      <vt:lpstr>Free Application for Federal Student Aid (FAFSA®) </vt:lpstr>
      <vt:lpstr>Information Needed for 2025-26 FAFSA®</vt:lpstr>
      <vt:lpstr>Create Your StudentAid.gov Account</vt:lpstr>
      <vt:lpstr>FAFSA® Steps</vt:lpstr>
      <vt:lpstr>FAFSA® – Colleges Section</vt:lpstr>
      <vt:lpstr>Dependent Students- Who Reports Info on the 2025-26 FAFSA®?</vt:lpstr>
      <vt:lpstr>Dependent Students- Who Reports Info on the 2025-26 FAFSA®?</vt:lpstr>
      <vt:lpstr>Dependent Students- Who Reports Info on the 2025-26 FAFSA®?</vt:lpstr>
      <vt:lpstr>Who Is Independent?</vt:lpstr>
      <vt:lpstr>Financial Information: </vt:lpstr>
      <vt:lpstr>Signing with the FSA ID</vt:lpstr>
      <vt:lpstr>Special and Unusual Circumstances</vt:lpstr>
      <vt:lpstr>PowerPoint Presentation</vt:lpstr>
      <vt:lpstr>FAFSA Submission Summary</vt:lpstr>
      <vt:lpstr>The Process Continues</vt:lpstr>
      <vt:lpstr> Review Financial Aid Notices Carefully</vt:lpstr>
      <vt:lpstr>Compare &amp; Understand Financial Aid Offers</vt:lpstr>
      <vt:lpstr> School Choice collegecost.ed.gov </vt:lpstr>
      <vt:lpstr>What Can You Do Now?</vt:lpstr>
      <vt:lpstr>Schuylkill County</vt:lpstr>
      <vt:lpstr>Webinar Series with PHEAA and ECYEH</vt:lpstr>
      <vt:lpstr>Financial Aid Resources</vt:lpstr>
      <vt:lpstr>Stay Up to Date with PHEAA</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DeVan, Tiffanie A</dc:creator>
  <cp:lastModifiedBy>Frank Dickman</cp:lastModifiedBy>
  <cp:revision>149</cp:revision>
  <dcterms:created xsi:type="dcterms:W3CDTF">2023-09-05T22:47:00Z</dcterms:created>
  <dcterms:modified xsi:type="dcterms:W3CDTF">2024-09-17T22:11:21Z</dcterms:modified>
</cp:coreProperties>
</file>